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autoCompressPictures="0">
  <p:sldMasterIdLst>
    <p:sldMasterId id="2147483840" r:id="rId1"/>
  </p:sldMasterIdLst>
  <p:notesMasterIdLst>
    <p:notesMasterId r:id="rId20"/>
  </p:notesMasterIdLst>
  <p:sldIdLst>
    <p:sldId id="256" r:id="rId2"/>
    <p:sldId id="257" r:id="rId3"/>
    <p:sldId id="302" r:id="rId4"/>
    <p:sldId id="271" r:id="rId5"/>
    <p:sldId id="288" r:id="rId6"/>
    <p:sldId id="289" r:id="rId7"/>
    <p:sldId id="258" r:id="rId8"/>
    <p:sldId id="261" r:id="rId9"/>
    <p:sldId id="291" r:id="rId10"/>
    <p:sldId id="292" r:id="rId11"/>
    <p:sldId id="294" r:id="rId12"/>
    <p:sldId id="298" r:id="rId13"/>
    <p:sldId id="301" r:id="rId14"/>
    <p:sldId id="308" r:id="rId15"/>
    <p:sldId id="303" r:id="rId16"/>
    <p:sldId id="305" r:id="rId17"/>
    <p:sldId id="306" r:id="rId18"/>
    <p:sldId id="307" r:id="rId19"/>
  </p:sldIdLst>
  <p:sldSz cx="12192000" cy="6858000"/>
  <p:notesSz cx="7102475" cy="93884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89A"/>
    <a:srgbClr val="00FF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4660"/>
  </p:normalViewPr>
  <p:slideViewPr>
    <p:cSldViewPr snapToGrid="0">
      <p:cViewPr varScale="1">
        <p:scale>
          <a:sx n="78" d="100"/>
          <a:sy n="78" d="100"/>
        </p:scale>
        <p:origin x="878" y="67"/>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71054"/>
          </a:xfrm>
          <a:prstGeom prst="rect">
            <a:avLst/>
          </a:prstGeom>
        </p:spPr>
        <p:txBody>
          <a:bodyPr vert="horz" lIns="94229" tIns="47114" rIns="94229" bIns="47114" rtlCol="0"/>
          <a:lstStyle>
            <a:lvl1pPr algn="l">
              <a:defRPr sz="1200"/>
            </a:lvl1pPr>
          </a:lstStyle>
          <a:p>
            <a:endParaRPr lang="en-US" dirty="0"/>
          </a:p>
        </p:txBody>
      </p:sp>
      <p:sp>
        <p:nvSpPr>
          <p:cNvPr id="3" name="Date Placeholder 2"/>
          <p:cNvSpPr>
            <a:spLocks noGrp="1"/>
          </p:cNvSpPr>
          <p:nvPr>
            <p:ph type="dt" idx="1"/>
          </p:nvPr>
        </p:nvSpPr>
        <p:spPr>
          <a:xfrm>
            <a:off x="4023092" y="0"/>
            <a:ext cx="3077739" cy="471054"/>
          </a:xfrm>
          <a:prstGeom prst="rect">
            <a:avLst/>
          </a:prstGeom>
        </p:spPr>
        <p:txBody>
          <a:bodyPr vert="horz" lIns="94229" tIns="47114" rIns="94229" bIns="47114" rtlCol="0"/>
          <a:lstStyle>
            <a:lvl1pPr algn="r">
              <a:defRPr sz="1200"/>
            </a:lvl1pPr>
          </a:lstStyle>
          <a:p>
            <a:fld id="{EBA79FCD-B599-49B6-BCD4-48B795E38EE0}" type="datetimeFigureOut">
              <a:rPr lang="en-US" smtClean="0"/>
              <a:t>3/24/2022</a:t>
            </a:fld>
            <a:endParaRPr lang="en-US" dirty="0"/>
          </a:p>
        </p:txBody>
      </p:sp>
      <p:sp>
        <p:nvSpPr>
          <p:cNvPr id="4" name="Slide Image Placeholder 3"/>
          <p:cNvSpPr>
            <a:spLocks noGrp="1" noRot="1" noChangeAspect="1"/>
          </p:cNvSpPr>
          <p:nvPr>
            <p:ph type="sldImg" idx="2"/>
          </p:nvPr>
        </p:nvSpPr>
        <p:spPr>
          <a:xfrm>
            <a:off x="735013" y="1173163"/>
            <a:ext cx="5632450" cy="3168650"/>
          </a:xfrm>
          <a:prstGeom prst="rect">
            <a:avLst/>
          </a:prstGeom>
          <a:noFill/>
          <a:ln w="12700">
            <a:solidFill>
              <a:prstClr val="black"/>
            </a:solidFill>
          </a:ln>
        </p:spPr>
        <p:txBody>
          <a:bodyPr vert="horz" lIns="94229" tIns="47114" rIns="94229" bIns="47114" rtlCol="0" anchor="ctr"/>
          <a:lstStyle/>
          <a:p>
            <a:endParaRPr lang="en-US" dirty="0"/>
          </a:p>
        </p:txBody>
      </p:sp>
      <p:sp>
        <p:nvSpPr>
          <p:cNvPr id="5" name="Notes Placeholder 4"/>
          <p:cNvSpPr>
            <a:spLocks noGrp="1"/>
          </p:cNvSpPr>
          <p:nvPr>
            <p:ph type="body" sz="quarter" idx="3"/>
          </p:nvPr>
        </p:nvSpPr>
        <p:spPr>
          <a:xfrm>
            <a:off x="710248" y="4518204"/>
            <a:ext cx="5681980" cy="3696712"/>
          </a:xfrm>
          <a:prstGeom prst="rect">
            <a:avLst/>
          </a:prstGeom>
        </p:spPr>
        <p:txBody>
          <a:bodyPr vert="horz" lIns="94229" tIns="47114" rIns="94229" bIns="4711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7422"/>
            <a:ext cx="3077739" cy="471053"/>
          </a:xfrm>
          <a:prstGeom prst="rect">
            <a:avLst/>
          </a:prstGeom>
        </p:spPr>
        <p:txBody>
          <a:bodyPr vert="horz" lIns="94229" tIns="47114" rIns="94229" bIns="47114" rtlCol="0" anchor="b"/>
          <a:lstStyle>
            <a:lvl1pPr algn="l">
              <a:defRPr sz="1200"/>
            </a:lvl1pPr>
          </a:lstStyle>
          <a:p>
            <a:endParaRPr lang="en-US" dirty="0"/>
          </a:p>
        </p:txBody>
      </p:sp>
      <p:sp>
        <p:nvSpPr>
          <p:cNvPr id="7" name="Slide Number Placeholder 6"/>
          <p:cNvSpPr>
            <a:spLocks noGrp="1"/>
          </p:cNvSpPr>
          <p:nvPr>
            <p:ph type="sldNum" sz="quarter" idx="5"/>
          </p:nvPr>
        </p:nvSpPr>
        <p:spPr>
          <a:xfrm>
            <a:off x="4023092" y="8917422"/>
            <a:ext cx="3077739" cy="471053"/>
          </a:xfrm>
          <a:prstGeom prst="rect">
            <a:avLst/>
          </a:prstGeom>
        </p:spPr>
        <p:txBody>
          <a:bodyPr vert="horz" lIns="94229" tIns="47114" rIns="94229" bIns="47114" rtlCol="0" anchor="b"/>
          <a:lstStyle>
            <a:lvl1pPr algn="r">
              <a:defRPr sz="1200"/>
            </a:lvl1pPr>
          </a:lstStyle>
          <a:p>
            <a:fld id="{C6C16496-A5A1-4C9E-A80E-DB96C895EE0E}" type="slidenum">
              <a:rPr lang="en-US" smtClean="0"/>
              <a:t>‹#›</a:t>
            </a:fld>
            <a:endParaRPr lang="en-US" dirty="0"/>
          </a:p>
        </p:txBody>
      </p:sp>
    </p:spTree>
    <p:extLst>
      <p:ext uri="{BB962C8B-B14F-4D97-AF65-F5344CB8AC3E}">
        <p14:creationId xmlns:p14="http://schemas.microsoft.com/office/powerpoint/2010/main" val="27267503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6C16496-A5A1-4C9E-A80E-DB96C895EE0E}" type="slidenum">
              <a:rPr lang="en-US" smtClean="0"/>
              <a:t>5</a:t>
            </a:fld>
            <a:endParaRPr lang="en-US" dirty="0"/>
          </a:p>
        </p:txBody>
      </p:sp>
    </p:spTree>
    <p:extLst>
      <p:ext uri="{BB962C8B-B14F-4D97-AF65-F5344CB8AC3E}">
        <p14:creationId xmlns:p14="http://schemas.microsoft.com/office/powerpoint/2010/main" val="1537149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6C16496-A5A1-4C9E-A80E-DB96C895EE0E}" type="slidenum">
              <a:rPr lang="en-US" smtClean="0"/>
              <a:t>7</a:t>
            </a:fld>
            <a:endParaRPr lang="en-US" dirty="0"/>
          </a:p>
        </p:txBody>
      </p:sp>
    </p:spTree>
    <p:extLst>
      <p:ext uri="{BB962C8B-B14F-4D97-AF65-F5344CB8AC3E}">
        <p14:creationId xmlns:p14="http://schemas.microsoft.com/office/powerpoint/2010/main" val="35883677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6C16496-A5A1-4C9E-A80E-DB96C895EE0E}" type="slidenum">
              <a:rPr lang="en-US" smtClean="0"/>
              <a:t>8</a:t>
            </a:fld>
            <a:endParaRPr lang="en-US" dirty="0"/>
          </a:p>
        </p:txBody>
      </p:sp>
    </p:spTree>
    <p:extLst>
      <p:ext uri="{BB962C8B-B14F-4D97-AF65-F5344CB8AC3E}">
        <p14:creationId xmlns:p14="http://schemas.microsoft.com/office/powerpoint/2010/main" val="10021792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Handout</a:t>
            </a:r>
          </a:p>
        </p:txBody>
      </p:sp>
      <p:sp>
        <p:nvSpPr>
          <p:cNvPr id="4" name="Slide Number Placeholder 3"/>
          <p:cNvSpPr>
            <a:spLocks noGrp="1"/>
          </p:cNvSpPr>
          <p:nvPr>
            <p:ph type="sldNum" sz="quarter" idx="5"/>
          </p:nvPr>
        </p:nvSpPr>
        <p:spPr/>
        <p:txBody>
          <a:bodyPr/>
          <a:lstStyle/>
          <a:p>
            <a:fld id="{C6C16496-A5A1-4C9E-A80E-DB96C895EE0E}" type="slidenum">
              <a:rPr lang="en-US" smtClean="0"/>
              <a:t>10</a:t>
            </a:fld>
            <a:endParaRPr lang="en-US" dirty="0"/>
          </a:p>
        </p:txBody>
      </p:sp>
    </p:spTree>
    <p:extLst>
      <p:ext uri="{BB962C8B-B14F-4D97-AF65-F5344CB8AC3E}">
        <p14:creationId xmlns:p14="http://schemas.microsoft.com/office/powerpoint/2010/main" val="4057753097"/>
      </p:ext>
    </p:extLst>
  </p:cSld>
  <p:clrMapOvr>
    <a:masterClrMapping/>
  </p:clrMapOvr>
</p:note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3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3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3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5000"/>
              </a:lnSpc>
              <a:defRPr sz="7200" b="1" cap="none" baseline="0">
                <a:blipFill dpi="0" rotWithShape="1">
                  <a:blip r:embed="rId4"/>
                  <a:srcRect/>
                  <a:tile tx="6350" ty="-127000" sx="65000" sy="64000" flip="none" algn="tl"/>
                </a:blipFill>
              </a:defRPr>
            </a:lvl1pPr>
          </a:lstStyle>
          <a:p>
            <a:r>
              <a:rPr lang="en-US"/>
              <a:t>Click to edit Master title style</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9214629-1CF8-4BF5-A84F-B489985EFC06}" type="datetime1">
              <a:rPr lang="en-US" smtClean="0"/>
              <a:t>3/24/2022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592733" y="4289334"/>
            <a:ext cx="1193868" cy="640080"/>
          </a:xfrm>
        </p:spPr>
        <p:txBody>
          <a:bodyPr/>
          <a:lstStyle>
            <a:lvl1pPr>
              <a:defRPr sz="2800" b="1"/>
            </a:lvl1pPr>
          </a:lstStyle>
          <a:p>
            <a:fld id="{4FAB73BC-B049-4115-A692-8D63A059BFB8}"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324B222-2755-495C-98D8-02E92A127C6E}" type="datetime1">
              <a:rPr lang="en-US" smtClean="0"/>
              <a:t>3/24/2022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A5D3DEE-DFDC-45D2-A361-314BB9D26512}" type="datetime1">
              <a:rPr lang="en-US" smtClean="0"/>
              <a:t>3/24/2022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3E2C41A-0B64-47CD-9917-3758BC236A11}" type="datetime1">
              <a:rPr lang="en-US" smtClean="0"/>
              <a:t>3/24/2022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3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5000"/>
              </a:lnSpc>
              <a:defRPr sz="7200" b="1"/>
            </a:lvl1pPr>
          </a:lstStyle>
          <a:p>
            <a:r>
              <a:rPr lang="en-US"/>
              <a:t>Click to edit Master title style</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8593667" y="6272784"/>
            <a:ext cx="2644309" cy="365125"/>
          </a:xfrm>
        </p:spPr>
        <p:txBody>
          <a:bodyPr/>
          <a:lstStyle/>
          <a:p>
            <a:fld id="{AE23312F-414B-4A18-861E-C727F3057544}" type="datetime1">
              <a:rPr lang="en-US" smtClean="0"/>
              <a:t>3/24/2022</a:t>
            </a:fld>
            <a:endParaRPr lang="en-US" dirty="0"/>
          </a:p>
        </p:txBody>
      </p:sp>
      <p:sp>
        <p:nvSpPr>
          <p:cNvPr id="5" name="Footer Placeholder 4"/>
          <p:cNvSpPr>
            <a:spLocks noGrp="1"/>
          </p:cNvSpPr>
          <p:nvPr>
            <p:ph type="ftr" sz="quarter" idx="11"/>
          </p:nvPr>
        </p:nvSpPr>
        <p:spPr>
          <a:xfrm>
            <a:off x="2182708" y="6272784"/>
            <a:ext cx="6327648" cy="365125"/>
          </a:xfrm>
        </p:spPr>
        <p:txBody>
          <a:bodyPr/>
          <a:lstStyle/>
          <a:p>
            <a:endParaRPr lang="en-US" dirty="0"/>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4FAB73BC-B049-4115-A692-8D63A059BFB8}"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9FF7A64-3360-4380-9622-DBB83061144A}" type="datetime1">
              <a:rPr lang="en-US" smtClean="0"/>
              <a:t>3/24/2022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C8972E2-FCF6-4A2F-A1FA-5DAD8526E600}" type="datetime1">
              <a:rPr lang="en-US" smtClean="0"/>
              <a:t>3/24/2022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F60B762-93CA-46A9-A5AE-EC2149711BA5}" type="datetime1">
              <a:rPr lang="en-US" smtClean="0"/>
              <a:t>3/24/2022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B632A42-1D4F-4964-AC53-0F376669CA37}" type="datetime1">
              <a:rPr lang="en-US" smtClean="0"/>
              <a:t>3/24/2022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3A336268-179F-4BCA-825B-85A75D7C94E6}" type="datetime1">
              <a:rPr lang="en-US" smtClean="0"/>
              <a:t>3/24/2022</a:t>
            </a:fld>
            <a:endParaRPr lang="en-US" dirty="0"/>
          </a:p>
        </p:txBody>
      </p:sp>
      <p:sp>
        <p:nvSpPr>
          <p:cNvPr id="6" name="Footer Placeholder 5"/>
          <p:cNvSpPr>
            <a:spLocks noGrp="1"/>
          </p:cNvSpPr>
          <p:nvPr>
            <p:ph type="ftr" sz="quarter" idx="11"/>
          </p:nvPr>
        </p:nvSpPr>
        <p:spPr/>
        <p:txBody>
          <a:bodyPr/>
          <a:lstStyle/>
          <a:p>
            <a:endParaRPr lang="en-US" dirty="0"/>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A2B0B78C-9E8C-469F-A8D3-087BA618A152}" type="datetime1">
              <a:rPr lang="en-US" smtClean="0"/>
              <a:t>3/24/2022</a:t>
            </a:fld>
            <a:endParaRPr lang="en-US" dirty="0"/>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latin typeface="Georgia" panose="02040502050405020303" pitchFamily="18" charset="0"/>
              </a:defRPr>
            </a:lvl1pPr>
          </a:lstStyle>
          <a:p>
            <a:fld id="{379AA403-7C41-430D-B0AE-7407F47040BE}" type="datetime1">
              <a:rPr lang="en-US" smtClean="0"/>
              <a:pPr/>
              <a:t>3/24/2022</a:t>
            </a:fld>
            <a:endParaRPr lang="en-US" dirty="0"/>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latin typeface="Georgia" panose="02040502050405020303" pitchFamily="18" charset="0"/>
              </a:defRPr>
            </a:lvl1pPr>
          </a:lstStyle>
          <a:p>
            <a:endParaRPr lang="en-US" dirty="0"/>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Georgia" panose="02040502050405020303" pitchFamily="18" charset="0"/>
              </a:defRPr>
            </a:lvl1pPr>
          </a:lstStyle>
          <a:p>
            <a:fld id="{4FAB73BC-B049-4115-A692-8D63A059BFB8}"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hdr="0" ftr="0" dt="0"/>
  <p:txStyles>
    <p:titleStyle>
      <a:lvl1pPr algn="l" defTabSz="914400" rtl="0" eaLnBrk="1" latinLnBrk="0" hangingPunct="1">
        <a:lnSpc>
          <a:spcPct val="90000"/>
        </a:lnSpc>
        <a:spcBef>
          <a:spcPct val="0"/>
        </a:spcBef>
        <a:buNone/>
        <a:defRPr sz="4800" b="1" kern="1200" cap="none"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Georgia" panose="02040502050405020303" pitchFamily="18" charset="0"/>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Georgia" panose="02040502050405020303" pitchFamily="18" charset="0"/>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Georgia" panose="02040502050405020303" pitchFamily="18" charset="0"/>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Georgia" panose="02040502050405020303" pitchFamily="18" charset="0"/>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Georgia" panose="02040502050405020303" pitchFamily="18" charset="0"/>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8" Type="http://schemas.openxmlformats.org/officeDocument/2006/relationships/hyperlink" Target="https://goodwillno.org/wp-content/uploads/2020/08/Refund-Policy.pdf" TargetMode="External"/><Relationship Id="rId3" Type="http://schemas.openxmlformats.org/officeDocument/2006/relationships/image" Target="../media/image4.png"/><Relationship Id="rId7" Type="http://schemas.openxmlformats.org/officeDocument/2006/relationships/hyperlink" Target="https://goodwillno.org/wp-content/uploads/2021/11/Academic-Calendar-2021-2022-Corrected-11-23-21.pdf" TargetMode="External"/><Relationship Id="rId2" Type="http://schemas.openxmlformats.org/officeDocument/2006/relationships/notesSlide" Target="../notesSlides/notesSlide4.xml"/><Relationship Id="rId1" Type="http://schemas.openxmlformats.org/officeDocument/2006/relationships/slideLayout" Target="../slideLayouts/slideLayout3.xml"/><Relationship Id="rId6" Type="http://schemas.microsoft.com/office/2007/relationships/hdphoto" Target="../media/hdphoto1.wdp"/><Relationship Id="rId5" Type="http://schemas.openxmlformats.org/officeDocument/2006/relationships/image" Target="../media/image3.png"/><Relationship Id="rId10" Type="http://schemas.openxmlformats.org/officeDocument/2006/relationships/hyperlink" Target="https://goodwillno.org/wp-content/uploads/2020/08/Academic-Appeal.pdf" TargetMode="External"/><Relationship Id="rId4" Type="http://schemas.microsoft.com/office/2007/relationships/hdphoto" Target="../media/hdphoto2.wdp"/><Relationship Id="rId9" Type="http://schemas.openxmlformats.org/officeDocument/2006/relationships/hyperlink" Target="https://goodwillno.org/wp-content/uploads/2020/08/Drop-Add-Policy.pdf" TargetMode="External"/></Relationships>
</file>

<file path=ppt/slides/_rels/slide11.xml.rels><?xml version="1.0" encoding="UTF-8" standalone="yes"?>
<Relationships xmlns="http://schemas.openxmlformats.org/package/2006/relationships"><Relationship Id="rId8" Type="http://schemas.openxmlformats.org/officeDocument/2006/relationships/hyperlink" Target="https://goodwillno.org/wp-content/uploads/2020/08/Appearance-and-Attendance.pdf" TargetMode="External"/><Relationship Id="rId3" Type="http://schemas.microsoft.com/office/2007/relationships/hdphoto" Target="../media/hdphoto2.wdp"/><Relationship Id="rId7" Type="http://schemas.openxmlformats.org/officeDocument/2006/relationships/hyperlink" Target="https://goodwillno.org/wp-content/uploads/2020/08/Academic-Honesty.pdf" TargetMode="External"/><Relationship Id="rId12" Type="http://schemas.openxmlformats.org/officeDocument/2006/relationships/hyperlink" Target="https://goodwillno.org/wp-content/uploads/2020/08/Career-Services.pdf" TargetMode="External"/><Relationship Id="rId2" Type="http://schemas.openxmlformats.org/officeDocument/2006/relationships/image" Target="../media/image4.png"/><Relationship Id="rId1" Type="http://schemas.openxmlformats.org/officeDocument/2006/relationships/slideLayout" Target="../slideLayouts/slideLayout3.xml"/><Relationship Id="rId6" Type="http://schemas.openxmlformats.org/officeDocument/2006/relationships/hyperlink" Target="https://goodwillno.org/wp-content/uploads/2020/08/Student-Code-of-Conduct.pdf" TargetMode="External"/><Relationship Id="rId11" Type="http://schemas.openxmlformats.org/officeDocument/2006/relationships/hyperlink" Target="https://goodwillno.org/wp-content/uploads/2022/03/Records-Policy-SA-107.pdf" TargetMode="External"/><Relationship Id="rId5" Type="http://schemas.microsoft.com/office/2007/relationships/hdphoto" Target="../media/hdphoto1.wdp"/><Relationship Id="rId10" Type="http://schemas.openxmlformats.org/officeDocument/2006/relationships/hyperlink" Target="https://goodwillno.org/wp-content/uploads/2020/08/Student-Grievance-Policy.pdf" TargetMode="External"/><Relationship Id="rId4" Type="http://schemas.openxmlformats.org/officeDocument/2006/relationships/image" Target="../media/image3.png"/><Relationship Id="rId9" Type="http://schemas.openxmlformats.org/officeDocument/2006/relationships/hyperlink" Target="https://goodwillno.org/wp-content/uploads/2020/08/Disciplinary-Appeals.pdf" TargetMode="External"/></Relationships>
</file>

<file path=ppt/slides/_rels/slide12.xml.rels><?xml version="1.0" encoding="UTF-8" standalone="yes"?>
<Relationships xmlns="http://schemas.openxmlformats.org/package/2006/relationships"><Relationship Id="rId3" Type="http://schemas.microsoft.com/office/2007/relationships/hdphoto" Target="../media/hdphoto2.wdp"/><Relationship Id="rId7" Type="http://schemas.microsoft.com/office/2007/relationships/hdphoto" Target="../media/hdphoto3.wdp"/><Relationship Id="rId2" Type="http://schemas.openxmlformats.org/officeDocument/2006/relationships/image" Target="../media/image4.png"/><Relationship Id="rId1" Type="http://schemas.openxmlformats.org/officeDocument/2006/relationships/slideLayout" Target="../slideLayouts/slideLayout3.xml"/><Relationship Id="rId6" Type="http://schemas.openxmlformats.org/officeDocument/2006/relationships/image" Target="../media/image9.png"/><Relationship Id="rId5" Type="http://schemas.microsoft.com/office/2007/relationships/hdphoto" Target="../media/hdphoto1.wdp"/><Relationship Id="rId4" Type="http://schemas.openxmlformats.org/officeDocument/2006/relationships/image" Target="../media/image3.png"/></Relationships>
</file>

<file path=ppt/slides/_rels/slide1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image" Target="../media/image11.png"/><Relationship Id="rId5" Type="http://schemas.openxmlformats.org/officeDocument/2006/relationships/image" Target="../media/image2.png"/><Relationship Id="rId4" Type="http://schemas.openxmlformats.org/officeDocument/2006/relationships/hyperlink" Target="https://gwl-web.scansoftware.com/cafeweb/login" TargetMode="External"/></Relationships>
</file>

<file path=ppt/slides/_rels/slide14.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https://www.youtube.com/watch?v=AXAAt5IATVI" TargetMode="External"/></Relationships>
</file>

<file path=ppt/slides/_rels/slide15.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https://www.cengage.com/coursepages/Goodwill_Tech_Cengage_Student_Resources" TargetMode="External"/></Relationships>
</file>

<file path=ppt/slides/_rels/slide16.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https://form.jotform.com/212785888153065" TargetMode="External"/></Relationships>
</file>

<file path=ppt/slides/_rels/slide17.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https://form.jotform.com/202244232215137"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5.png"/><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image" Target="../media/image7.jpeg"/></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2.png"/><Relationship Id="rId5" Type="http://schemas.openxmlformats.org/officeDocument/2006/relationships/image" Target="../media/image8.jpg"/><Relationship Id="rId4" Type="http://schemas.microsoft.com/office/2007/relationships/hdphoto" Target="../media/hdphoto2.wdp"/></Relationships>
</file>

<file path=ppt/slides/_rels/slide6.xml.rels><?xml version="1.0" encoding="UTF-8" standalone="yes"?>
<Relationships xmlns="http://schemas.openxmlformats.org/package/2006/relationships"><Relationship Id="rId3" Type="http://schemas.microsoft.com/office/2007/relationships/hdphoto" Target="../media/hdphoto3.wdp"/><Relationship Id="rId2" Type="http://schemas.openxmlformats.org/officeDocument/2006/relationships/image" Target="../media/image9.pn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2.png"/><Relationship Id="rId5" Type="http://schemas.openxmlformats.org/officeDocument/2006/relationships/hyperlink" Target="https://goodwillno.org/wp-content/uploads/2021/05/Medical-Office-Admin-Asst-Degree-Plan.pdf" TargetMode="External"/><Relationship Id="rId4" Type="http://schemas.microsoft.com/office/2007/relationships/hdphoto" Target="../media/hdphoto3.wdp"/></Relationships>
</file>

<file path=ppt/slides/_rels/slide8.xml.rels><?xml version="1.0" encoding="UTF-8" standalone="yes"?>
<Relationships xmlns="http://schemas.openxmlformats.org/package/2006/relationships"><Relationship Id="rId8" Type="http://schemas.openxmlformats.org/officeDocument/2006/relationships/hyperlink" Target="https://goodwillno.org/wp-content/uploads/2020/08/Tuition-and-Fees-.pdf" TargetMode="External"/><Relationship Id="rId3" Type="http://schemas.openxmlformats.org/officeDocument/2006/relationships/image" Target="../media/image2.png"/><Relationship Id="rId7" Type="http://schemas.openxmlformats.org/officeDocument/2006/relationships/hyperlink" Target="https://goodwillno.org/wp-content/uploads/2021/12/GTC-Tuiton-Fees-Updated-2021-2022.pdf" TargetMode="External"/><Relationship Id="rId2" Type="http://schemas.openxmlformats.org/officeDocument/2006/relationships/notesSlide" Target="../notesSlides/notesSlide3.xml"/><Relationship Id="rId1" Type="http://schemas.openxmlformats.org/officeDocument/2006/relationships/slideLayout" Target="../slideLayouts/slideLayout8.xml"/><Relationship Id="rId6" Type="http://schemas.microsoft.com/office/2007/relationships/hdphoto" Target="../media/hdphoto2.wdp"/><Relationship Id="rId5" Type="http://schemas.openxmlformats.org/officeDocument/2006/relationships/image" Target="../media/image4.png"/><Relationship Id="rId4" Type="http://schemas.microsoft.com/office/2007/relationships/hdphoto" Target="../media/hdphoto1.wdp"/><Relationship Id="rId9" Type="http://schemas.openxmlformats.org/officeDocument/2006/relationships/image" Target="../media/image10.png"/></Relationships>
</file>

<file path=ppt/slides/_rels/slide9.xml.rels><?xml version="1.0" encoding="UTF-8" standalone="yes"?>
<Relationships xmlns="http://schemas.openxmlformats.org/package/2006/relationships"><Relationship Id="rId8" Type="http://schemas.openxmlformats.org/officeDocument/2006/relationships/hyperlink" Target="https://goodwillno.org/wp-content/uploads/2021/05/GTC-Student-Handbook-052721R.pdf" TargetMode="External"/><Relationship Id="rId3" Type="http://schemas.microsoft.com/office/2007/relationships/hdphoto" Target="../media/hdphoto2.wdp"/><Relationship Id="rId7" Type="http://schemas.openxmlformats.org/officeDocument/2006/relationships/hyperlink" Target="https://goodwillno.org/wp-content/uploads/2021/08/GTC-College-Catalog-2021-2022-8-18-21-R.pdf" TargetMode="External"/><Relationship Id="rId2" Type="http://schemas.openxmlformats.org/officeDocument/2006/relationships/image" Target="../media/image4.png"/><Relationship Id="rId1" Type="http://schemas.openxmlformats.org/officeDocument/2006/relationships/slideLayout" Target="../slideLayouts/slideLayout3.xml"/><Relationship Id="rId6" Type="http://schemas.openxmlformats.org/officeDocument/2006/relationships/hyperlink" Target="https://goodwillno.org/wp-content/uploads/2021/05/GTC-College-Catalog-2020-2021-R.pdf" TargetMode="External"/><Relationship Id="rId5" Type="http://schemas.microsoft.com/office/2007/relationships/hdphoto" Target="../media/hdphoto1.wdp"/><Relationship Id="rId4" Type="http://schemas.openxmlformats.org/officeDocument/2006/relationships/image" Target="../media/image3.png"/><Relationship Id="rId9" Type="http://schemas.openxmlformats.org/officeDocument/2006/relationships/hyperlink" Target="https://goodwillno.org/wp-content/uploads/2021/08/GTC-Student-Handbook-2021-2022.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1" name="Rectangle 98">
            <a:extLst>
              <a:ext uri="{FF2B5EF4-FFF2-40B4-BE49-F238E27FC236}">
                <a16:creationId xmlns:a16="http://schemas.microsoft.com/office/drawing/2014/main" id="{BF32D7B8-7BBB-4AD4-BACD-F75A227363D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88952" cy="685800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latin typeface="Georgia" panose="02040502050405020303" pitchFamily="18" charset="0"/>
            </a:endParaRPr>
          </a:p>
        </p:txBody>
      </p:sp>
      <p:sp>
        <p:nvSpPr>
          <p:cNvPr id="112" name="Rectangle 100">
            <a:extLst>
              <a:ext uri="{FF2B5EF4-FFF2-40B4-BE49-F238E27FC236}">
                <a16:creationId xmlns:a16="http://schemas.microsoft.com/office/drawing/2014/main" id="{48586F1C-FBDC-4F3A-8AA2-96D32C19AC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772078"/>
            <a:ext cx="12192000" cy="3095754"/>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Georgia" panose="02040502050405020303" pitchFamily="18" charset="0"/>
            </a:endParaRPr>
          </a:p>
        </p:txBody>
      </p:sp>
      <p:grpSp>
        <p:nvGrpSpPr>
          <p:cNvPr id="113" name="Group 102">
            <a:extLst>
              <a:ext uri="{FF2B5EF4-FFF2-40B4-BE49-F238E27FC236}">
                <a16:creationId xmlns:a16="http://schemas.microsoft.com/office/drawing/2014/main" id="{E308703E-1560-43C9-ABCB-C08916E2BD9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0245590" y="5111496"/>
            <a:ext cx="1080904" cy="1080902"/>
            <a:chOff x="9685338" y="4460675"/>
            <a:chExt cx="1080904" cy="1080902"/>
          </a:xfrm>
        </p:grpSpPr>
        <p:sp>
          <p:nvSpPr>
            <p:cNvPr id="104" name="Oval 103">
              <a:extLst>
                <a:ext uri="{FF2B5EF4-FFF2-40B4-BE49-F238E27FC236}">
                  <a16:creationId xmlns:a16="http://schemas.microsoft.com/office/drawing/2014/main" id="{EAC9F2ED-84EB-4CF2-A2BA-65116EB83D3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85338" y="4460675"/>
              <a:ext cx="1080904" cy="1080902"/>
            </a:xfrm>
            <a:prstGeom prst="ellipse">
              <a:avLst/>
            </a:prstGeom>
            <a:blipFill dpi="0" rotWithShape="1">
              <a:blip r:embed="rId4">
                <a:duotone>
                  <a:schemeClr val="accent1">
                    <a:shade val="45000"/>
                    <a:satMod val="135000"/>
                  </a:schemeClr>
                  <a:prstClr val="white"/>
                </a:duotone>
              </a:blip>
              <a:srcRect/>
              <a:tile tx="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14" name="Oval 104">
              <a:extLst>
                <a:ext uri="{FF2B5EF4-FFF2-40B4-BE49-F238E27FC236}">
                  <a16:creationId xmlns:a16="http://schemas.microsoft.com/office/drawing/2014/main" id="{F72FA332-8E0D-4081-832F-0EEBB730F1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793429" y="4568765"/>
              <a:ext cx="864723" cy="864722"/>
            </a:xfrm>
            <a:prstGeom prst="ellipse">
              <a:avLst/>
            </a:prstGeom>
            <a:noFill/>
            <a:ln w="254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2" name="Title 1">
            <a:extLst>
              <a:ext uri="{FF2B5EF4-FFF2-40B4-BE49-F238E27FC236}">
                <a16:creationId xmlns:a16="http://schemas.microsoft.com/office/drawing/2014/main" id="{90A1A8E5-F80B-4790-9FC3-9423F6E6B0B9}"/>
              </a:ext>
            </a:extLst>
          </p:cNvPr>
          <p:cNvSpPr>
            <a:spLocks noGrp="1"/>
          </p:cNvSpPr>
          <p:nvPr>
            <p:ph type="ctrTitle"/>
          </p:nvPr>
        </p:nvSpPr>
        <p:spPr>
          <a:xfrm>
            <a:off x="617908" y="3941897"/>
            <a:ext cx="10953136" cy="1110914"/>
          </a:xfrm>
        </p:spPr>
        <p:txBody>
          <a:bodyPr anchor="b">
            <a:normAutofit/>
          </a:bodyPr>
          <a:lstStyle/>
          <a:p>
            <a:pPr algn="ctr"/>
            <a:r>
              <a:rPr lang="en-US" sz="5700" dirty="0"/>
              <a:t>Online Student Orientation </a:t>
            </a:r>
          </a:p>
        </p:txBody>
      </p:sp>
      <p:pic>
        <p:nvPicPr>
          <p:cNvPr id="6" name="Picture 5" descr="A close up of a logo&#10;&#10;Description automatically generated">
            <a:extLst>
              <a:ext uri="{FF2B5EF4-FFF2-40B4-BE49-F238E27FC236}">
                <a16:creationId xmlns:a16="http://schemas.microsoft.com/office/drawing/2014/main" id="{8E764828-232F-4456-B07D-319CDEB472DC}"/>
              </a:ext>
            </a:extLst>
          </p:cNvPr>
          <p:cNvPicPr>
            <a:picLocks noChangeAspect="1"/>
          </p:cNvPicPr>
          <p:nvPr/>
        </p:nvPicPr>
        <p:blipFill>
          <a:blip r:embed="rId5"/>
          <a:stretch>
            <a:fillRect/>
          </a:stretch>
        </p:blipFill>
        <p:spPr>
          <a:xfrm>
            <a:off x="1098644" y="932016"/>
            <a:ext cx="9994712" cy="2506511"/>
          </a:xfrm>
          <a:prstGeom prst="rect">
            <a:avLst/>
          </a:prstGeom>
        </p:spPr>
      </p:pic>
    </p:spTree>
    <p:extLst>
      <p:ext uri="{BB962C8B-B14F-4D97-AF65-F5344CB8AC3E}">
        <p14:creationId xmlns:p14="http://schemas.microsoft.com/office/powerpoint/2010/main" val="42693147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9A3D0CE2-91FF-49B3-A5D8-181E900D750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20834" y="1346946"/>
            <a:ext cx="10222992" cy="80683"/>
          </a:xfrm>
          <a:prstGeom prst="rect">
            <a:avLst/>
          </a:prstGeom>
          <a:blipFill dpi="0" rotWithShape="1">
            <a:blip r:embed="rId3">
              <a:alphaModFix amt="85000"/>
              <a:lum bright="70000" contrast="-70000"/>
              <a:extLst>
                <a:ext uri="{BEBA8EAE-BF5A-486C-A8C5-ECC9F3942E4B}">
                  <a14:imgProps xmlns:a14="http://schemas.microsoft.com/office/drawing/2010/main">
                    <a14:imgLayer r:embed="rId4">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a:extLst>
              <a:ext uri="{FF2B5EF4-FFF2-40B4-BE49-F238E27FC236}">
                <a16:creationId xmlns:a16="http://schemas.microsoft.com/office/drawing/2014/main" id="{58AEBD96-C315-4F53-9D9E-0E20E993EB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20834" y="4299696"/>
            <a:ext cx="10222992" cy="80683"/>
          </a:xfrm>
          <a:prstGeom prst="rect">
            <a:avLst/>
          </a:prstGeom>
          <a:blipFill dpi="0" rotWithShape="1">
            <a:blip r:embed="rId3">
              <a:alphaModFix amt="85000"/>
              <a:lum bright="70000" contrast="-70000"/>
              <a:extLst>
                <a:ext uri="{BEBA8EAE-BF5A-486C-A8C5-ECC9F3942E4B}">
                  <a14:imgProps xmlns:a14="http://schemas.microsoft.com/office/drawing/2010/main">
                    <a14:imgLayer r:embed="rId4">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a:extLst>
              <a:ext uri="{FF2B5EF4-FFF2-40B4-BE49-F238E27FC236}">
                <a16:creationId xmlns:a16="http://schemas.microsoft.com/office/drawing/2014/main" id="{78916AAA-66F6-4DFA-88ED-7E27CF6B8D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20834" y="1484779"/>
            <a:ext cx="10222992" cy="2743200"/>
          </a:xfrm>
          <a:prstGeom prst="rect">
            <a:avLst/>
          </a:prstGeom>
          <a:blipFill dpi="0" rotWithShape="1">
            <a:blip r:embed="rId3">
              <a:alphaModFix amt="85000"/>
              <a:lum bright="70000" contrast="-70000"/>
              <a:extLst>
                <a:ext uri="{BEBA8EAE-BF5A-486C-A8C5-ECC9F3942E4B}">
                  <a14:imgProps xmlns:a14="http://schemas.microsoft.com/office/drawing/2010/main">
                    <a14:imgLayer r:embed="rId4">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5" name="Group 14">
            <a:extLst>
              <a:ext uri="{FF2B5EF4-FFF2-40B4-BE49-F238E27FC236}">
                <a16:creationId xmlns:a16="http://schemas.microsoft.com/office/drawing/2014/main" id="{A137D43F-BAD6-47F1-AA65-AEEA38A2FF30}"/>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649215" y="4068923"/>
            <a:ext cx="1080904" cy="1080902"/>
            <a:chOff x="9685338" y="4460675"/>
            <a:chExt cx="1080904" cy="1080902"/>
          </a:xfrm>
        </p:grpSpPr>
        <p:sp>
          <p:nvSpPr>
            <p:cNvPr id="16" name="Oval 15">
              <a:extLst>
                <a:ext uri="{FF2B5EF4-FFF2-40B4-BE49-F238E27FC236}">
                  <a16:creationId xmlns:a16="http://schemas.microsoft.com/office/drawing/2014/main" id="{D512C9B2-6B22-4211-A940-FCD7C2CD0BE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85338" y="4460675"/>
              <a:ext cx="1080904" cy="1080902"/>
            </a:xfrm>
            <a:prstGeom prst="ellipse">
              <a:avLst/>
            </a:prstGeom>
            <a:blipFill dpi="0" rotWithShape="1">
              <a:blip r:embed="rId5">
                <a:duotone>
                  <a:schemeClr val="accent1">
                    <a:shade val="45000"/>
                    <a:satMod val="135000"/>
                  </a:schemeClr>
                  <a:prstClr val="white"/>
                </a:duotone>
                <a:extLst>
                  <a:ext uri="{BEBA8EAE-BF5A-486C-A8C5-ECC9F3942E4B}">
                    <a14:imgProps xmlns:a14="http://schemas.microsoft.com/office/drawing/2010/main">
                      <a14:imgLayer r:embed="rId6">
                        <a14:imgEffect>
                          <a14:saturation sat="95000"/>
                        </a14:imgEffect>
                      </a14:imgLayer>
                    </a14:imgProps>
                  </a:ext>
                </a:extLst>
              </a:blip>
              <a:srcRect/>
              <a:tile tx="0" ty="0" sx="85000" sy="85000" flip="none" algn="tl"/>
            </a:blipFill>
            <a:ln w="25400" cap="flat" cmpd="sng" algn="ctr">
              <a:noFill/>
              <a:prstDash val="solid"/>
            </a:ln>
            <a:effectLst/>
          </p:spPr>
        </p:sp>
        <p:sp>
          <p:nvSpPr>
            <p:cNvPr id="17" name="Oval 16">
              <a:extLst>
                <a:ext uri="{FF2B5EF4-FFF2-40B4-BE49-F238E27FC236}">
                  <a16:creationId xmlns:a16="http://schemas.microsoft.com/office/drawing/2014/main" id="{85F7DB84-CDE7-46F8-90DD-9D048A7D52D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793429" y="4568765"/>
              <a:ext cx="864723" cy="864722"/>
            </a:xfrm>
            <a:prstGeom prst="ellipse">
              <a:avLst/>
            </a:prstGeom>
            <a:noFill/>
            <a:ln w="25400" cap="flat" cmpd="sng" algn="ctr">
              <a:solidFill>
                <a:sysClr val="window" lastClr="FFFFFF"/>
              </a:solidFill>
              <a:prstDash val="solid"/>
            </a:ln>
            <a:effectLst/>
          </p:spPr>
        </p:sp>
      </p:grpSp>
      <p:sp useBgFill="1">
        <p:nvSpPr>
          <p:cNvPr id="19" name="Rectangle 18">
            <a:extLst>
              <a:ext uri="{FF2B5EF4-FFF2-40B4-BE49-F238E27FC236}">
                <a16:creationId xmlns:a16="http://schemas.microsoft.com/office/drawing/2014/main" id="{68C84B8E-16E8-4E54-B4AC-84CE515955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88952"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p>
        </p:txBody>
      </p:sp>
      <p:sp>
        <p:nvSpPr>
          <p:cNvPr id="4" name="Title 3">
            <a:extLst>
              <a:ext uri="{FF2B5EF4-FFF2-40B4-BE49-F238E27FC236}">
                <a16:creationId xmlns:a16="http://schemas.microsoft.com/office/drawing/2014/main" id="{957F792F-B638-4C92-A413-1C9092BD73A7}"/>
              </a:ext>
            </a:extLst>
          </p:cNvPr>
          <p:cNvSpPr>
            <a:spLocks noGrp="1"/>
          </p:cNvSpPr>
          <p:nvPr>
            <p:ph type="title"/>
          </p:nvPr>
        </p:nvSpPr>
        <p:spPr>
          <a:xfrm>
            <a:off x="1051560" y="1110054"/>
            <a:ext cx="6558608" cy="4580300"/>
          </a:xfrm>
        </p:spPr>
        <p:txBody>
          <a:bodyPr vert="horz" lIns="91440" tIns="45720" rIns="91440" bIns="45720" rtlCol="0" anchor="ctr">
            <a:normAutofit/>
          </a:bodyPr>
          <a:lstStyle/>
          <a:p>
            <a:pPr>
              <a:lnSpc>
                <a:spcPct val="80000"/>
              </a:lnSpc>
            </a:pPr>
            <a:r>
              <a:rPr lang="en-US" sz="8100" cap="all" dirty="0">
                <a:blipFill dpi="0" rotWithShape="1">
                  <a:blip r:embed="rId5"/>
                  <a:srcRect/>
                  <a:tile tx="6350" ty="-127000" sx="65000" sy="64000" flip="none" algn="tl"/>
                </a:blipFill>
              </a:rPr>
              <a:t>Academic POLICIES</a:t>
            </a:r>
          </a:p>
        </p:txBody>
      </p:sp>
      <p:sp>
        <p:nvSpPr>
          <p:cNvPr id="21" name="Rectangle 20">
            <a:extLst>
              <a:ext uri="{FF2B5EF4-FFF2-40B4-BE49-F238E27FC236}">
                <a16:creationId xmlns:a16="http://schemas.microsoft.com/office/drawing/2014/main" id="{ECE9EEEA-5DB7-4DC7-AF9F-74D1C19B7E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20834" y="928117"/>
            <a:ext cx="10351008" cy="80683"/>
          </a:xfrm>
          <a:prstGeom prst="rect">
            <a:avLst/>
          </a:prstGeom>
          <a:blipFill dpi="0" rotWithShape="1">
            <a:blip r:embed="rId3">
              <a:alphaModFix amt="85000"/>
              <a:lum bright="70000" contrast="-70000"/>
              <a:extLs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Rectangle 22">
            <a:extLst>
              <a:ext uri="{FF2B5EF4-FFF2-40B4-BE49-F238E27FC236}">
                <a16:creationId xmlns:a16="http://schemas.microsoft.com/office/drawing/2014/main" id="{DF199147-B958-49C0-9BE2-65BDD892F2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885470" y="1110053"/>
            <a:ext cx="3386371" cy="4580301"/>
          </a:xfrm>
          <a:prstGeom prst="rect">
            <a:avLst/>
          </a:prstGeom>
          <a:blipFill dpi="0" rotWithShape="1">
            <a:blip r:embed="rId3">
              <a:alphaModFix amt="85000"/>
              <a:lum bright="70000" contrast="-70000"/>
              <a:extLs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ext Placeholder 1">
            <a:extLst>
              <a:ext uri="{FF2B5EF4-FFF2-40B4-BE49-F238E27FC236}">
                <a16:creationId xmlns:a16="http://schemas.microsoft.com/office/drawing/2014/main" id="{5A71E2E9-E313-4B86-90CD-005D272599D1}"/>
              </a:ext>
            </a:extLst>
          </p:cNvPr>
          <p:cNvSpPr>
            <a:spLocks noGrp="1"/>
          </p:cNvSpPr>
          <p:nvPr>
            <p:ph type="body" idx="1"/>
          </p:nvPr>
        </p:nvSpPr>
        <p:spPr>
          <a:xfrm>
            <a:off x="7885470" y="1320801"/>
            <a:ext cx="3385695" cy="4376274"/>
          </a:xfrm>
        </p:spPr>
        <p:txBody>
          <a:bodyPr vert="horz" lIns="91440" tIns="45720" rIns="91440" bIns="45720" rtlCol="0" anchor="ctr">
            <a:normAutofit/>
          </a:bodyPr>
          <a:lstStyle/>
          <a:p>
            <a:pPr marL="342900" indent="-342900">
              <a:buFont typeface="Arial" panose="020B0604020202020204" pitchFamily="34" charset="0"/>
              <a:buChar char="•"/>
            </a:pPr>
            <a:r>
              <a:rPr lang="en-US" sz="3000" dirty="0">
                <a:solidFill>
                  <a:schemeClr val="tx2">
                    <a:lumMod val="75000"/>
                  </a:schemeClr>
                </a:solidFill>
                <a:latin typeface="+mj-lt"/>
                <a:hlinkClick r:id="rId7">
                  <a:extLst>
                    <a:ext uri="{A12FA001-AC4F-418D-AE19-62706E023703}">
                      <ahyp:hlinkClr xmlns:ahyp="http://schemas.microsoft.com/office/drawing/2018/hyperlinkcolor" val="tx"/>
                    </a:ext>
                  </a:extLst>
                </a:hlinkClick>
              </a:rPr>
              <a:t>Academic Calendar</a:t>
            </a:r>
            <a:endParaRPr lang="en-US" sz="2800" dirty="0">
              <a:solidFill>
                <a:schemeClr val="tx2">
                  <a:lumMod val="75000"/>
                </a:schemeClr>
              </a:solidFill>
              <a:latin typeface="+mj-lt"/>
            </a:endParaRPr>
          </a:p>
          <a:p>
            <a:pPr marL="342900" indent="-342900">
              <a:buFont typeface="Arial" panose="020B0604020202020204" pitchFamily="34" charset="0"/>
              <a:buChar char="•"/>
            </a:pPr>
            <a:r>
              <a:rPr lang="en-US" sz="3000" dirty="0">
                <a:solidFill>
                  <a:schemeClr val="tx2">
                    <a:lumMod val="75000"/>
                  </a:schemeClr>
                </a:solidFill>
                <a:latin typeface="+mj-lt"/>
                <a:hlinkClick r:id="rId8">
                  <a:extLst>
                    <a:ext uri="{A12FA001-AC4F-418D-AE19-62706E023703}">
                      <ahyp:hlinkClr xmlns:ahyp="http://schemas.microsoft.com/office/drawing/2018/hyperlinkcolor" val="tx"/>
                    </a:ext>
                  </a:extLst>
                </a:hlinkClick>
              </a:rPr>
              <a:t>Refunds Policy</a:t>
            </a:r>
            <a:endParaRPr lang="en-US" sz="3000" dirty="0">
              <a:solidFill>
                <a:schemeClr val="tx2">
                  <a:lumMod val="75000"/>
                </a:schemeClr>
              </a:solidFill>
              <a:latin typeface="+mj-lt"/>
            </a:endParaRPr>
          </a:p>
          <a:p>
            <a:pPr marL="342900" indent="-342900">
              <a:buFont typeface="Arial" panose="020B0604020202020204" pitchFamily="34" charset="0"/>
              <a:buChar char="•"/>
            </a:pPr>
            <a:r>
              <a:rPr lang="en-US" sz="3000" dirty="0">
                <a:solidFill>
                  <a:schemeClr val="tx2">
                    <a:lumMod val="75000"/>
                  </a:schemeClr>
                </a:solidFill>
                <a:latin typeface="+mj-lt"/>
                <a:hlinkClick r:id="rId9">
                  <a:extLst>
                    <a:ext uri="{A12FA001-AC4F-418D-AE19-62706E023703}">
                      <ahyp:hlinkClr xmlns:ahyp="http://schemas.microsoft.com/office/drawing/2018/hyperlinkcolor" val="tx"/>
                    </a:ext>
                  </a:extLst>
                </a:hlinkClick>
              </a:rPr>
              <a:t>Drop/Add Policy</a:t>
            </a:r>
            <a:endParaRPr lang="en-US" sz="3000" dirty="0">
              <a:solidFill>
                <a:schemeClr val="tx2">
                  <a:lumMod val="75000"/>
                </a:schemeClr>
              </a:solidFill>
              <a:latin typeface="+mj-lt"/>
            </a:endParaRPr>
          </a:p>
          <a:p>
            <a:pPr marL="342900" indent="-342900">
              <a:buFont typeface="Arial" panose="020B0604020202020204" pitchFamily="34" charset="0"/>
              <a:buChar char="•"/>
            </a:pPr>
            <a:r>
              <a:rPr lang="en-US" sz="3000" dirty="0">
                <a:solidFill>
                  <a:schemeClr val="bg2">
                    <a:lumMod val="25000"/>
                  </a:schemeClr>
                </a:solidFill>
                <a:latin typeface="+mj-lt"/>
                <a:hlinkClick r:id="rId10">
                  <a:extLst>
                    <a:ext uri="{A12FA001-AC4F-418D-AE19-62706E023703}">
                      <ahyp:hlinkClr xmlns:ahyp="http://schemas.microsoft.com/office/drawing/2018/hyperlinkcolor" val="tx"/>
                    </a:ext>
                  </a:extLst>
                </a:hlinkClick>
              </a:rPr>
              <a:t>Academic Appeals</a:t>
            </a:r>
            <a:endParaRPr lang="en-US" sz="3000" dirty="0">
              <a:solidFill>
                <a:schemeClr val="bg2">
                  <a:lumMod val="25000"/>
                </a:schemeClr>
              </a:solidFill>
              <a:latin typeface="+mj-lt"/>
            </a:endParaRPr>
          </a:p>
          <a:p>
            <a:endParaRPr lang="en-US" dirty="0">
              <a:solidFill>
                <a:srgbClr val="000000"/>
              </a:solidFill>
              <a:latin typeface="+mn-lt"/>
            </a:endParaRPr>
          </a:p>
        </p:txBody>
      </p:sp>
      <p:sp>
        <p:nvSpPr>
          <p:cNvPr id="25" name="Rectangle 24">
            <a:extLst>
              <a:ext uri="{FF2B5EF4-FFF2-40B4-BE49-F238E27FC236}">
                <a16:creationId xmlns:a16="http://schemas.microsoft.com/office/drawing/2014/main" id="{EF70505D-EC2C-4D1A-86DE-2583778074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20834" y="5780565"/>
            <a:ext cx="10351008" cy="80683"/>
          </a:xfrm>
          <a:prstGeom prst="rect">
            <a:avLst/>
          </a:prstGeom>
          <a:blipFill dpi="0" rotWithShape="1">
            <a:blip r:embed="rId3">
              <a:alphaModFix amt="85000"/>
              <a:lum bright="70000" contrast="-70000"/>
              <a:extLs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27" name="Group 26">
            <a:extLst>
              <a:ext uri="{FF2B5EF4-FFF2-40B4-BE49-F238E27FC236}">
                <a16:creationId xmlns:a16="http://schemas.microsoft.com/office/drawing/2014/main" id="{2DF20BDF-18D7-4E94-9BA1-9CEB40470CB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646920" y="5257800"/>
            <a:ext cx="1080904" cy="1080902"/>
            <a:chOff x="9646920" y="5257800"/>
            <a:chExt cx="1080904" cy="1080902"/>
          </a:xfrm>
        </p:grpSpPr>
        <p:sp>
          <p:nvSpPr>
            <p:cNvPr id="28" name="Oval 27">
              <a:extLst>
                <a:ext uri="{FF2B5EF4-FFF2-40B4-BE49-F238E27FC236}">
                  <a16:creationId xmlns:a16="http://schemas.microsoft.com/office/drawing/2014/main" id="{98F42242-4089-4E5D-95C3-C113C73DA97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46920" y="5257800"/>
              <a:ext cx="1080904" cy="1080902"/>
            </a:xfrm>
            <a:prstGeom prst="ellipse">
              <a:avLst/>
            </a:prstGeom>
            <a:blipFill dpi="0" rotWithShape="1">
              <a:blip r:embed="rId5">
                <a:duotone>
                  <a:schemeClr val="accent1">
                    <a:shade val="45000"/>
                    <a:satMod val="135000"/>
                  </a:schemeClr>
                  <a:prstClr val="white"/>
                </a:duotone>
              </a:blip>
              <a:srcRect/>
              <a:tile tx="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29" name="Oval 28">
              <a:extLst>
                <a:ext uri="{FF2B5EF4-FFF2-40B4-BE49-F238E27FC236}">
                  <a16:creationId xmlns:a16="http://schemas.microsoft.com/office/drawing/2014/main" id="{796F87F1-ABB5-42FB-86BD-EED111CD33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755011" y="5365890"/>
              <a:ext cx="864723" cy="864722"/>
            </a:xfrm>
            <a:prstGeom prst="ellipse">
              <a:avLst/>
            </a:prstGeom>
            <a:noFill/>
            <a:ln w="254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Tree>
    <p:extLst>
      <p:ext uri="{BB962C8B-B14F-4D97-AF65-F5344CB8AC3E}">
        <p14:creationId xmlns:p14="http://schemas.microsoft.com/office/powerpoint/2010/main" val="27051125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Rectangle 8">
            <a:extLst>
              <a:ext uri="{FF2B5EF4-FFF2-40B4-BE49-F238E27FC236}">
                <a16:creationId xmlns:a16="http://schemas.microsoft.com/office/drawing/2014/main" id="{9A3D0CE2-91FF-49B3-A5D8-181E900D750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7" name="Rectangle 10">
            <a:extLst>
              <a:ext uri="{FF2B5EF4-FFF2-40B4-BE49-F238E27FC236}">
                <a16:creationId xmlns:a16="http://schemas.microsoft.com/office/drawing/2014/main" id="{58AEBD96-C315-4F53-9D9E-0E20E993EB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12">
            <a:extLst>
              <a:ext uri="{FF2B5EF4-FFF2-40B4-BE49-F238E27FC236}">
                <a16:creationId xmlns:a16="http://schemas.microsoft.com/office/drawing/2014/main" id="{78916AAA-66F6-4DFA-88ED-7E27CF6B8D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14">
            <a:extLst>
              <a:ext uri="{FF2B5EF4-FFF2-40B4-BE49-F238E27FC236}">
                <a16:creationId xmlns:a16="http://schemas.microsoft.com/office/drawing/2014/main" id="{A137D43F-BAD6-47F1-AA65-AEEA38A2FF30}"/>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649215" y="4068923"/>
            <a:ext cx="1080904" cy="1080902"/>
            <a:chOff x="9685338" y="4460675"/>
            <a:chExt cx="1080904" cy="1080902"/>
          </a:xfrm>
        </p:grpSpPr>
        <p:sp>
          <p:nvSpPr>
            <p:cNvPr id="16" name="Oval 15">
              <a:extLst>
                <a:ext uri="{FF2B5EF4-FFF2-40B4-BE49-F238E27FC236}">
                  <a16:creationId xmlns:a16="http://schemas.microsoft.com/office/drawing/2014/main" id="{D512C9B2-6B22-4211-A940-FCD7C2CD0BE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6">
              <a:extLst>
                <a:ext uri="{FF2B5EF4-FFF2-40B4-BE49-F238E27FC236}">
                  <a16:creationId xmlns:a16="http://schemas.microsoft.com/office/drawing/2014/main" id="{85F7DB84-CDE7-46F8-90DD-9D048A7D52D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793429" y="4568765"/>
              <a:ext cx="864723" cy="864722"/>
            </a:xfrm>
            <a:prstGeom prst="ellipse">
              <a:avLst/>
            </a:prstGeom>
            <a:noFill/>
            <a:ln w="25400" cap="flat" cmpd="sng" algn="ctr">
              <a:solidFill>
                <a:sysClr val="window" lastClr="FFFFFF"/>
              </a:solidFill>
              <a:prstDash val="solid"/>
            </a:ln>
            <a:effectLst/>
          </p:spPr>
        </p:sp>
      </p:grpSp>
      <p:sp useBgFill="1">
        <p:nvSpPr>
          <p:cNvPr id="14" name="Rectangle 18">
            <a:extLst>
              <a:ext uri="{FF2B5EF4-FFF2-40B4-BE49-F238E27FC236}">
                <a16:creationId xmlns:a16="http://schemas.microsoft.com/office/drawing/2014/main" id="{68C84B8E-16E8-4E54-B4AC-84CE515955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88952"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p>
        </p:txBody>
      </p:sp>
      <p:sp>
        <p:nvSpPr>
          <p:cNvPr id="4" name="Title 3">
            <a:extLst>
              <a:ext uri="{FF2B5EF4-FFF2-40B4-BE49-F238E27FC236}">
                <a16:creationId xmlns:a16="http://schemas.microsoft.com/office/drawing/2014/main" id="{957F792F-B638-4C92-A413-1C9092BD73A7}"/>
              </a:ext>
            </a:extLst>
          </p:cNvPr>
          <p:cNvSpPr>
            <a:spLocks noGrp="1"/>
          </p:cNvSpPr>
          <p:nvPr>
            <p:ph type="title"/>
          </p:nvPr>
        </p:nvSpPr>
        <p:spPr>
          <a:xfrm>
            <a:off x="1051560" y="1110054"/>
            <a:ext cx="5500160" cy="4580300"/>
          </a:xfrm>
        </p:spPr>
        <p:txBody>
          <a:bodyPr vert="horz" lIns="91440" tIns="45720" rIns="91440" bIns="45720" rtlCol="0" anchor="ctr">
            <a:normAutofit/>
          </a:bodyPr>
          <a:lstStyle/>
          <a:p>
            <a:pPr>
              <a:lnSpc>
                <a:spcPct val="80000"/>
              </a:lnSpc>
            </a:pPr>
            <a:r>
              <a:rPr lang="en-US" sz="7800" cap="all" dirty="0">
                <a:blipFill dpi="0" rotWithShape="1">
                  <a:blip r:embed="rId4"/>
                  <a:srcRect/>
                  <a:tile tx="6350" ty="-127000" sx="65000" sy="64000" flip="none" algn="tl"/>
                </a:blipFill>
              </a:rPr>
              <a:t>Student affairs policies</a:t>
            </a:r>
          </a:p>
        </p:txBody>
      </p:sp>
      <p:sp>
        <p:nvSpPr>
          <p:cNvPr id="21" name="Rectangle 20">
            <a:extLst>
              <a:ext uri="{FF2B5EF4-FFF2-40B4-BE49-F238E27FC236}">
                <a16:creationId xmlns:a16="http://schemas.microsoft.com/office/drawing/2014/main" id="{ECE9EEEA-5DB7-4DC7-AF9F-74D1C19B7E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20834" y="928117"/>
            <a:ext cx="10351008" cy="80683"/>
          </a:xfrm>
          <a:prstGeom prst="rect">
            <a:avLst/>
          </a:prstGeom>
          <a:blipFill dpi="0" rotWithShape="1">
            <a:blip r:embed="rId2">
              <a:alphaModFix amt="85000"/>
              <a:lum bright="70000" contrast="-70000"/>
              <a:extLs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Rectangle 22">
            <a:extLst>
              <a:ext uri="{FF2B5EF4-FFF2-40B4-BE49-F238E27FC236}">
                <a16:creationId xmlns:a16="http://schemas.microsoft.com/office/drawing/2014/main" id="{DF199147-B958-49C0-9BE2-65BDD892F2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885470" y="1110053"/>
            <a:ext cx="3386371" cy="4580301"/>
          </a:xfrm>
          <a:prstGeom prst="rect">
            <a:avLst/>
          </a:prstGeom>
          <a:blipFill dpi="0" rotWithShape="1">
            <a:blip r:embed="rId2">
              <a:alphaModFix amt="85000"/>
              <a:lum bright="70000" contrast="-70000"/>
              <a:extLs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ext Placeholder 1">
            <a:extLst>
              <a:ext uri="{FF2B5EF4-FFF2-40B4-BE49-F238E27FC236}">
                <a16:creationId xmlns:a16="http://schemas.microsoft.com/office/drawing/2014/main" id="{4CC9E68A-DD59-40F6-BA54-DE2C44AFBFA9}"/>
              </a:ext>
            </a:extLst>
          </p:cNvPr>
          <p:cNvSpPr>
            <a:spLocks noGrp="1"/>
          </p:cNvSpPr>
          <p:nvPr>
            <p:ph type="body" idx="1"/>
          </p:nvPr>
        </p:nvSpPr>
        <p:spPr>
          <a:xfrm>
            <a:off x="7884796" y="1157948"/>
            <a:ext cx="3255644" cy="4117731"/>
          </a:xfrm>
        </p:spPr>
        <p:txBody>
          <a:bodyPr vert="horz" lIns="91440" tIns="45720" rIns="91440" bIns="45720" rtlCol="0" anchor="ctr">
            <a:normAutofit fontScale="92500" lnSpcReduction="20000"/>
          </a:bodyPr>
          <a:lstStyle/>
          <a:p>
            <a:pPr marL="342900" indent="-342900">
              <a:buFont typeface="Arial" panose="020B0604020202020204" pitchFamily="34" charset="0"/>
              <a:buChar char="•"/>
            </a:pPr>
            <a:r>
              <a:rPr lang="en-US" sz="2600" dirty="0">
                <a:solidFill>
                  <a:schemeClr val="bg2">
                    <a:lumMod val="25000"/>
                  </a:schemeClr>
                </a:solidFill>
                <a:latin typeface="+mj-lt"/>
                <a:hlinkClick r:id="rId6">
                  <a:extLst>
                    <a:ext uri="{A12FA001-AC4F-418D-AE19-62706E023703}">
                      <ahyp:hlinkClr xmlns:ahyp="http://schemas.microsoft.com/office/drawing/2018/hyperlinkcolor" val="tx"/>
                    </a:ext>
                  </a:extLst>
                </a:hlinkClick>
              </a:rPr>
              <a:t>Student Code of Conduct</a:t>
            </a:r>
            <a:endParaRPr lang="en-US" sz="2600" dirty="0">
              <a:solidFill>
                <a:schemeClr val="bg2">
                  <a:lumMod val="25000"/>
                </a:schemeClr>
              </a:solidFill>
              <a:latin typeface="+mj-lt"/>
            </a:endParaRPr>
          </a:p>
          <a:p>
            <a:pPr marL="342900" indent="-342900">
              <a:buFont typeface="Arial" panose="020B0604020202020204" pitchFamily="34" charset="0"/>
              <a:buChar char="•"/>
            </a:pPr>
            <a:r>
              <a:rPr lang="en-US" sz="2600" dirty="0">
                <a:solidFill>
                  <a:schemeClr val="bg2">
                    <a:lumMod val="25000"/>
                  </a:schemeClr>
                </a:solidFill>
                <a:latin typeface="+mj-lt"/>
                <a:hlinkClick r:id="rId7">
                  <a:extLst>
                    <a:ext uri="{A12FA001-AC4F-418D-AE19-62706E023703}">
                      <ahyp:hlinkClr xmlns:ahyp="http://schemas.microsoft.com/office/drawing/2018/hyperlinkcolor" val="tx"/>
                    </a:ext>
                  </a:extLst>
                </a:hlinkClick>
              </a:rPr>
              <a:t>Academic Honesty</a:t>
            </a:r>
            <a:endParaRPr lang="en-US" sz="2600" dirty="0">
              <a:solidFill>
                <a:schemeClr val="bg2">
                  <a:lumMod val="25000"/>
                </a:schemeClr>
              </a:solidFill>
              <a:latin typeface="+mj-lt"/>
            </a:endParaRPr>
          </a:p>
          <a:p>
            <a:pPr marL="342900" indent="-342900">
              <a:buFont typeface="Arial" panose="020B0604020202020204" pitchFamily="34" charset="0"/>
              <a:buChar char="•"/>
            </a:pPr>
            <a:r>
              <a:rPr lang="en-US" sz="2600" dirty="0">
                <a:solidFill>
                  <a:schemeClr val="bg2">
                    <a:lumMod val="25000"/>
                  </a:schemeClr>
                </a:solidFill>
                <a:latin typeface="+mj-lt"/>
                <a:hlinkClick r:id="rId8">
                  <a:extLst>
                    <a:ext uri="{A12FA001-AC4F-418D-AE19-62706E023703}">
                      <ahyp:hlinkClr xmlns:ahyp="http://schemas.microsoft.com/office/drawing/2018/hyperlinkcolor" val="tx"/>
                    </a:ext>
                  </a:extLst>
                </a:hlinkClick>
              </a:rPr>
              <a:t>Appearance and Attendance </a:t>
            </a:r>
            <a:endParaRPr lang="en-US" sz="2600" dirty="0">
              <a:solidFill>
                <a:schemeClr val="bg2">
                  <a:lumMod val="25000"/>
                </a:schemeClr>
              </a:solidFill>
              <a:latin typeface="+mj-lt"/>
              <a:hlinkClick r:id="rId8">
                <a:extLst>
                  <a:ext uri="{A12FA001-AC4F-418D-AE19-62706E023703}">
                    <ahyp:hlinkClr xmlns:ahyp="http://schemas.microsoft.com/office/drawing/2018/hyperlinkcolor" val="tx"/>
                  </a:ext>
                </a:extLst>
              </a:hlinkClick>
            </a:endParaRPr>
          </a:p>
          <a:p>
            <a:pPr marL="342900" indent="-342900">
              <a:buFont typeface="Arial" panose="020B0604020202020204" pitchFamily="34" charset="0"/>
              <a:buChar char="•"/>
            </a:pPr>
            <a:r>
              <a:rPr lang="en-US" sz="2600" dirty="0">
                <a:solidFill>
                  <a:schemeClr val="bg2">
                    <a:lumMod val="25000"/>
                  </a:schemeClr>
                </a:solidFill>
                <a:latin typeface="+mj-lt"/>
                <a:hlinkClick r:id="rId9">
                  <a:extLst>
                    <a:ext uri="{A12FA001-AC4F-418D-AE19-62706E023703}">
                      <ahyp:hlinkClr xmlns:ahyp="http://schemas.microsoft.com/office/drawing/2018/hyperlinkcolor" val="tx"/>
                    </a:ext>
                  </a:extLst>
                </a:hlinkClick>
              </a:rPr>
              <a:t>Disciplinary Appeals</a:t>
            </a:r>
            <a:endParaRPr lang="en-US" sz="2600" dirty="0">
              <a:solidFill>
                <a:schemeClr val="bg2">
                  <a:lumMod val="25000"/>
                </a:schemeClr>
              </a:solidFill>
              <a:latin typeface="+mj-lt"/>
            </a:endParaRPr>
          </a:p>
          <a:p>
            <a:pPr marL="342900" indent="-342900">
              <a:buFont typeface="Arial" panose="020B0604020202020204" pitchFamily="34" charset="0"/>
              <a:buChar char="•"/>
            </a:pPr>
            <a:r>
              <a:rPr lang="en-US" sz="2600" dirty="0">
                <a:solidFill>
                  <a:schemeClr val="bg2">
                    <a:lumMod val="25000"/>
                  </a:schemeClr>
                </a:solidFill>
                <a:latin typeface="+mj-lt"/>
                <a:hlinkClick r:id="rId10">
                  <a:extLst>
                    <a:ext uri="{A12FA001-AC4F-418D-AE19-62706E023703}">
                      <ahyp:hlinkClr xmlns:ahyp="http://schemas.microsoft.com/office/drawing/2018/hyperlinkcolor" val="tx"/>
                    </a:ext>
                  </a:extLst>
                </a:hlinkClick>
              </a:rPr>
              <a:t>Student Grievance Policy</a:t>
            </a:r>
            <a:endParaRPr lang="en-US" sz="2600" dirty="0">
              <a:solidFill>
                <a:schemeClr val="bg2">
                  <a:lumMod val="25000"/>
                </a:schemeClr>
              </a:solidFill>
              <a:latin typeface="+mj-lt"/>
            </a:endParaRPr>
          </a:p>
          <a:p>
            <a:pPr marL="342900" indent="-342900">
              <a:buFont typeface="Arial" panose="020B0604020202020204" pitchFamily="34" charset="0"/>
              <a:buChar char="•"/>
            </a:pPr>
            <a:r>
              <a:rPr lang="en-US" sz="2600" dirty="0">
                <a:solidFill>
                  <a:schemeClr val="tx2">
                    <a:lumMod val="75000"/>
                  </a:schemeClr>
                </a:solidFill>
                <a:latin typeface="+mj-lt"/>
                <a:hlinkClick r:id="rId11">
                  <a:extLst>
                    <a:ext uri="{A12FA001-AC4F-418D-AE19-62706E023703}">
                      <ahyp:hlinkClr xmlns:ahyp="http://schemas.microsoft.com/office/drawing/2018/hyperlinkcolor" val="tx"/>
                    </a:ext>
                  </a:extLst>
                </a:hlinkClick>
              </a:rPr>
              <a:t>Records Policy</a:t>
            </a:r>
            <a:endParaRPr lang="en-US" sz="2600" dirty="0">
              <a:solidFill>
                <a:schemeClr val="tx2">
                  <a:lumMod val="75000"/>
                </a:schemeClr>
              </a:solidFill>
              <a:latin typeface="+mj-lt"/>
            </a:endParaRPr>
          </a:p>
          <a:p>
            <a:pPr marL="342900" indent="-342900">
              <a:buFont typeface="Arial" panose="020B0604020202020204" pitchFamily="34" charset="0"/>
              <a:buChar char="•"/>
            </a:pPr>
            <a:r>
              <a:rPr lang="en-US" sz="2600" dirty="0">
                <a:solidFill>
                  <a:schemeClr val="tx2">
                    <a:lumMod val="75000"/>
                  </a:schemeClr>
                </a:solidFill>
                <a:latin typeface="+mj-lt"/>
                <a:hlinkClick r:id="rId12">
                  <a:extLst>
                    <a:ext uri="{A12FA001-AC4F-418D-AE19-62706E023703}">
                      <ahyp:hlinkClr xmlns:ahyp="http://schemas.microsoft.com/office/drawing/2018/hyperlinkcolor" val="tx"/>
                    </a:ext>
                  </a:extLst>
                </a:hlinkClick>
              </a:rPr>
              <a:t>Career Services </a:t>
            </a:r>
            <a:endParaRPr lang="en-US" sz="2600" dirty="0">
              <a:solidFill>
                <a:schemeClr val="tx2">
                  <a:lumMod val="75000"/>
                </a:schemeClr>
              </a:solidFill>
              <a:latin typeface="+mj-lt"/>
            </a:endParaRPr>
          </a:p>
        </p:txBody>
      </p:sp>
      <p:sp>
        <p:nvSpPr>
          <p:cNvPr id="25" name="Rectangle 24">
            <a:extLst>
              <a:ext uri="{FF2B5EF4-FFF2-40B4-BE49-F238E27FC236}">
                <a16:creationId xmlns:a16="http://schemas.microsoft.com/office/drawing/2014/main" id="{EF70505D-EC2C-4D1A-86DE-2583778074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20834" y="5780565"/>
            <a:ext cx="10351008" cy="80683"/>
          </a:xfrm>
          <a:prstGeom prst="rect">
            <a:avLst/>
          </a:prstGeom>
          <a:blipFill dpi="0" rotWithShape="1">
            <a:blip r:embed="rId2">
              <a:alphaModFix amt="85000"/>
              <a:lum bright="70000" contrast="-70000"/>
              <a:extLs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27" name="Group 26">
            <a:extLst>
              <a:ext uri="{FF2B5EF4-FFF2-40B4-BE49-F238E27FC236}">
                <a16:creationId xmlns:a16="http://schemas.microsoft.com/office/drawing/2014/main" id="{2DF20BDF-18D7-4E94-9BA1-9CEB40470CB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646920" y="5257800"/>
            <a:ext cx="1080904" cy="1080902"/>
            <a:chOff x="9646920" y="5257800"/>
            <a:chExt cx="1080904" cy="1080902"/>
          </a:xfrm>
        </p:grpSpPr>
        <p:sp>
          <p:nvSpPr>
            <p:cNvPr id="28" name="Oval 27">
              <a:extLst>
                <a:ext uri="{FF2B5EF4-FFF2-40B4-BE49-F238E27FC236}">
                  <a16:creationId xmlns:a16="http://schemas.microsoft.com/office/drawing/2014/main" id="{98F42242-4089-4E5D-95C3-C113C73DA97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46920" y="5257800"/>
              <a:ext cx="1080904" cy="1080902"/>
            </a:xfrm>
            <a:prstGeom prst="ellipse">
              <a:avLst/>
            </a:prstGeom>
            <a:blipFill dpi="0" rotWithShape="1">
              <a:blip r:embed="rId4">
                <a:duotone>
                  <a:schemeClr val="accent1">
                    <a:shade val="45000"/>
                    <a:satMod val="135000"/>
                  </a:schemeClr>
                  <a:prstClr val="white"/>
                </a:duotone>
              </a:blip>
              <a:srcRect/>
              <a:tile tx="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29" name="Oval 28">
              <a:extLst>
                <a:ext uri="{FF2B5EF4-FFF2-40B4-BE49-F238E27FC236}">
                  <a16:creationId xmlns:a16="http://schemas.microsoft.com/office/drawing/2014/main" id="{796F87F1-ABB5-42FB-86BD-EED111CD33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755011" y="5365890"/>
              <a:ext cx="864723" cy="864722"/>
            </a:xfrm>
            <a:prstGeom prst="ellipse">
              <a:avLst/>
            </a:prstGeom>
            <a:noFill/>
            <a:ln w="254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Tree>
    <p:extLst>
      <p:ext uri="{BB962C8B-B14F-4D97-AF65-F5344CB8AC3E}">
        <p14:creationId xmlns:p14="http://schemas.microsoft.com/office/powerpoint/2010/main" val="33753156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 name="Rectangle 63">
            <a:extLst>
              <a:ext uri="{FF2B5EF4-FFF2-40B4-BE49-F238E27FC236}">
                <a16:creationId xmlns:a16="http://schemas.microsoft.com/office/drawing/2014/main" id="{9A3D0CE2-91FF-49B3-A5D8-181E900D750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66" name="Rectangle 65">
            <a:extLst>
              <a:ext uri="{FF2B5EF4-FFF2-40B4-BE49-F238E27FC236}">
                <a16:creationId xmlns:a16="http://schemas.microsoft.com/office/drawing/2014/main" id="{58AEBD96-C315-4F53-9D9E-0E20E993EB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68" name="Rectangle 67">
            <a:extLst>
              <a:ext uri="{FF2B5EF4-FFF2-40B4-BE49-F238E27FC236}">
                <a16:creationId xmlns:a16="http://schemas.microsoft.com/office/drawing/2014/main" id="{78916AAA-66F6-4DFA-88ED-7E27CF6B8D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70" name="Group 69">
            <a:extLst>
              <a:ext uri="{FF2B5EF4-FFF2-40B4-BE49-F238E27FC236}">
                <a16:creationId xmlns:a16="http://schemas.microsoft.com/office/drawing/2014/main" id="{A137D43F-BAD6-47F1-AA65-AEEA38A2FF30}"/>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649215" y="4068923"/>
            <a:ext cx="1080904" cy="1080902"/>
            <a:chOff x="9685338" y="4460675"/>
            <a:chExt cx="1080904" cy="1080902"/>
          </a:xfrm>
        </p:grpSpPr>
        <p:sp>
          <p:nvSpPr>
            <p:cNvPr id="71" name="Oval 70">
              <a:extLst>
                <a:ext uri="{FF2B5EF4-FFF2-40B4-BE49-F238E27FC236}">
                  <a16:creationId xmlns:a16="http://schemas.microsoft.com/office/drawing/2014/main" id="{D512C9B2-6B22-4211-A940-FCD7C2CD0BE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72" name="Oval 71">
              <a:extLst>
                <a:ext uri="{FF2B5EF4-FFF2-40B4-BE49-F238E27FC236}">
                  <a16:creationId xmlns:a16="http://schemas.microsoft.com/office/drawing/2014/main" id="{85F7DB84-CDE7-46F8-90DD-9D048A7D52D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793429" y="4568765"/>
              <a:ext cx="864723" cy="864722"/>
            </a:xfrm>
            <a:prstGeom prst="ellipse">
              <a:avLst/>
            </a:prstGeom>
            <a:noFill/>
            <a:ln w="25400" cap="flat" cmpd="sng" algn="ctr">
              <a:solidFill>
                <a:sysClr val="window" lastClr="FFFFFF"/>
              </a:solidFill>
              <a:prstDash val="solid"/>
            </a:ln>
            <a:effectLst/>
          </p:spPr>
        </p:sp>
      </p:grpSp>
      <p:sp useBgFill="1">
        <p:nvSpPr>
          <p:cNvPr id="74" name="Rectangle 73">
            <a:extLst>
              <a:ext uri="{FF2B5EF4-FFF2-40B4-BE49-F238E27FC236}">
                <a16:creationId xmlns:a16="http://schemas.microsoft.com/office/drawing/2014/main" id="{E8035907-EB9C-4E11-8A9B-D25B0AD8D7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3048" y="0"/>
            <a:ext cx="12188952"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p>
        </p:txBody>
      </p:sp>
      <p:sp>
        <p:nvSpPr>
          <p:cNvPr id="2" name="Text Placeholder 1">
            <a:extLst>
              <a:ext uri="{FF2B5EF4-FFF2-40B4-BE49-F238E27FC236}">
                <a16:creationId xmlns:a16="http://schemas.microsoft.com/office/drawing/2014/main" id="{EA64EE8C-916B-4BFA-8875-385869A61CE3}"/>
              </a:ext>
            </a:extLst>
          </p:cNvPr>
          <p:cNvSpPr>
            <a:spLocks noGrp="1"/>
          </p:cNvSpPr>
          <p:nvPr>
            <p:ph type="body" idx="1"/>
          </p:nvPr>
        </p:nvSpPr>
        <p:spPr>
          <a:xfrm>
            <a:off x="7333666" y="2064730"/>
            <a:ext cx="4855286" cy="2728536"/>
          </a:xfrm>
        </p:spPr>
        <p:txBody>
          <a:bodyPr vert="horz" lIns="91440" tIns="45720" rIns="91440" bIns="45720" rtlCol="0" anchor="ctr">
            <a:normAutofit/>
          </a:bodyPr>
          <a:lstStyle/>
          <a:p>
            <a:pPr marL="457200" indent="-457200">
              <a:buFont typeface="Arial" panose="020B0604020202020204" pitchFamily="34" charset="0"/>
              <a:buChar char="•"/>
            </a:pPr>
            <a:r>
              <a:rPr lang="en-US" sz="2800" dirty="0">
                <a:solidFill>
                  <a:schemeClr val="bg2">
                    <a:lumMod val="25000"/>
                  </a:schemeClr>
                </a:solidFill>
              </a:rPr>
              <a:t>Campus Café </a:t>
            </a:r>
          </a:p>
          <a:p>
            <a:r>
              <a:rPr lang="en-US" sz="2600" dirty="0">
                <a:solidFill>
                  <a:schemeClr val="bg2">
                    <a:lumMod val="25000"/>
                  </a:schemeClr>
                </a:solidFill>
              </a:rPr>
              <a:t>(Student Information System)</a:t>
            </a:r>
          </a:p>
          <a:p>
            <a:pPr marL="457200" indent="-457200">
              <a:buFont typeface="Arial" panose="020B0604020202020204" pitchFamily="34" charset="0"/>
              <a:buChar char="•"/>
            </a:pPr>
            <a:r>
              <a:rPr lang="en-US" sz="2800" dirty="0">
                <a:solidFill>
                  <a:schemeClr val="bg2">
                    <a:lumMod val="25000"/>
                  </a:schemeClr>
                </a:solidFill>
              </a:rPr>
              <a:t>Canvas </a:t>
            </a:r>
          </a:p>
          <a:p>
            <a:pPr marL="457200" indent="-457200">
              <a:buFont typeface="Arial" panose="020B0604020202020204" pitchFamily="34" charset="0"/>
              <a:buChar char="•"/>
            </a:pPr>
            <a:r>
              <a:rPr lang="en-US" sz="2800" dirty="0">
                <a:solidFill>
                  <a:schemeClr val="bg2">
                    <a:lumMod val="25000"/>
                  </a:schemeClr>
                </a:solidFill>
              </a:rPr>
              <a:t>Cengage</a:t>
            </a:r>
          </a:p>
        </p:txBody>
      </p:sp>
      <p:grpSp>
        <p:nvGrpSpPr>
          <p:cNvPr id="76" name="Group 75">
            <a:extLst>
              <a:ext uri="{FF2B5EF4-FFF2-40B4-BE49-F238E27FC236}">
                <a16:creationId xmlns:a16="http://schemas.microsoft.com/office/drawing/2014/main" id="{B4CFDD4A-4FA1-4CD9-90D5-E253C2040BA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314818" y="720071"/>
            <a:ext cx="5417868" cy="5417858"/>
            <a:chOff x="1311770" y="720071"/>
            <a:chExt cx="5417868" cy="5417858"/>
          </a:xfrm>
        </p:grpSpPr>
        <p:sp>
          <p:nvSpPr>
            <p:cNvPr id="77" name="Oval 76">
              <a:extLst>
                <a:ext uri="{FF2B5EF4-FFF2-40B4-BE49-F238E27FC236}">
                  <a16:creationId xmlns:a16="http://schemas.microsoft.com/office/drawing/2014/main" id="{4AB5B6FA-7B4F-437A-9C78-144C7DCD1EC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11770" y="720071"/>
              <a:ext cx="5417868" cy="5417858"/>
            </a:xfrm>
            <a:prstGeom prst="ellipse">
              <a:avLst/>
            </a:prstGeom>
            <a:blipFill dpi="0" rotWithShape="1">
              <a:blip r:embed="rId6">
                <a:duotone>
                  <a:schemeClr val="accent1">
                    <a:shade val="45000"/>
                    <a:satMod val="135000"/>
                  </a:schemeClr>
                  <a:prstClr val="white"/>
                </a:duotone>
                <a:extLst>
                  <a:ext uri="{BEBA8EAE-BF5A-486C-A8C5-ECC9F3942E4B}">
                    <a14:imgProps xmlns:a14="http://schemas.microsoft.com/office/drawing/2010/main">
                      <a14:imgLayer r:embed="rId7">
                        <a14:imgEffect>
                          <a14:saturation sat="400000"/>
                        </a14:imgEffect>
                        <a14:imgEffect>
                          <a14:brightnessContrast bright="-40000" contrast="40000"/>
                        </a14:imgEffect>
                      </a14:imgLayer>
                    </a14:imgProps>
                  </a:ext>
                </a:extLst>
              </a:blip>
              <a:srcRect/>
              <a:tile tx="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78" name="Oval 77">
              <a:extLst>
                <a:ext uri="{FF2B5EF4-FFF2-40B4-BE49-F238E27FC236}">
                  <a16:creationId xmlns:a16="http://schemas.microsoft.com/office/drawing/2014/main" id="{A4199C21-6AE0-4F6F-AA96-6FFF97BB95E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598390" y="1006688"/>
              <a:ext cx="4844628" cy="4844620"/>
            </a:xfrm>
            <a:prstGeom prst="ellipse">
              <a:avLst/>
            </a:prstGeom>
            <a:noFill/>
            <a:ln w="254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4" name="Title 3">
            <a:extLst>
              <a:ext uri="{FF2B5EF4-FFF2-40B4-BE49-F238E27FC236}">
                <a16:creationId xmlns:a16="http://schemas.microsoft.com/office/drawing/2014/main" id="{957F792F-B638-4C92-A413-1C9092BD73A7}"/>
              </a:ext>
            </a:extLst>
          </p:cNvPr>
          <p:cNvSpPr>
            <a:spLocks noGrp="1"/>
          </p:cNvSpPr>
          <p:nvPr>
            <p:ph type="title"/>
          </p:nvPr>
        </p:nvSpPr>
        <p:spPr>
          <a:xfrm>
            <a:off x="1717507" y="1316890"/>
            <a:ext cx="4606394" cy="4224216"/>
          </a:xfrm>
        </p:spPr>
        <p:txBody>
          <a:bodyPr vert="horz" lIns="91440" tIns="45720" rIns="91440" bIns="45720" rtlCol="0" anchor="ctr">
            <a:normAutofit/>
          </a:bodyPr>
          <a:lstStyle/>
          <a:p>
            <a:pPr algn="ctr">
              <a:lnSpc>
                <a:spcPct val="80000"/>
              </a:lnSpc>
            </a:pPr>
            <a:r>
              <a:rPr lang="en-US" sz="4200" cap="all" dirty="0">
                <a:solidFill>
                  <a:srgbClr val="FFFFFF"/>
                </a:solidFill>
              </a:rPr>
              <a:t>Student Technology</a:t>
            </a:r>
          </a:p>
        </p:txBody>
      </p:sp>
      <p:sp>
        <p:nvSpPr>
          <p:cNvPr id="80" name="Rectangle 79">
            <a:extLst>
              <a:ext uri="{FF2B5EF4-FFF2-40B4-BE49-F238E27FC236}">
                <a16:creationId xmlns:a16="http://schemas.microsoft.com/office/drawing/2014/main" id="{D9C69FA7-0958-4ED9-A0DF-E87A0C137B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545208" y="3388657"/>
            <a:ext cx="3657600"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8215242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E009DD9B-5EE2-4C0D-8B2B-351C8C1022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E720DB99-7745-4E75-9D96-AAB6D55C53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464119"/>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a:extLst>
              <a:ext uri="{FF2B5EF4-FFF2-40B4-BE49-F238E27FC236}">
                <a16:creationId xmlns:a16="http://schemas.microsoft.com/office/drawing/2014/main" id="{D68803C4-E159-4360-B7BB-74205C8F78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601952"/>
            <a:ext cx="10222992" cy="1385874"/>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a:extLst>
              <a:ext uri="{FF2B5EF4-FFF2-40B4-BE49-F238E27FC236}">
                <a16:creationId xmlns:a16="http://schemas.microsoft.com/office/drawing/2014/main" id="{504B0465-3B07-49BF-BEA7-D8147624629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2038655"/>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40744ED0-3DA8-4DE0-AFDA-127C17EBFB9B}"/>
              </a:ext>
            </a:extLst>
          </p:cNvPr>
          <p:cNvSpPr>
            <a:spLocks noGrp="1"/>
          </p:cNvSpPr>
          <p:nvPr>
            <p:ph type="title"/>
          </p:nvPr>
        </p:nvSpPr>
        <p:spPr>
          <a:xfrm>
            <a:off x="1069848" y="484632"/>
            <a:ext cx="10058400" cy="1609344"/>
          </a:xfrm>
        </p:spPr>
        <p:txBody>
          <a:bodyPr>
            <a:normAutofit/>
          </a:bodyPr>
          <a:lstStyle/>
          <a:p>
            <a:r>
              <a:rPr lang="en-US" dirty="0"/>
              <a:t>Campus Café’ </a:t>
            </a:r>
            <a:r>
              <a:rPr lang="en-US" sz="2600" dirty="0"/>
              <a:t>(Student Information System)</a:t>
            </a:r>
          </a:p>
        </p:txBody>
      </p:sp>
      <p:sp>
        <p:nvSpPr>
          <p:cNvPr id="3" name="Content Placeholder 2">
            <a:extLst>
              <a:ext uri="{FF2B5EF4-FFF2-40B4-BE49-F238E27FC236}">
                <a16:creationId xmlns:a16="http://schemas.microsoft.com/office/drawing/2014/main" id="{E138F980-743C-442E-A8B9-BDCA9A5248AC}"/>
              </a:ext>
            </a:extLst>
          </p:cNvPr>
          <p:cNvSpPr>
            <a:spLocks noGrp="1"/>
          </p:cNvSpPr>
          <p:nvPr>
            <p:ph idx="1"/>
          </p:nvPr>
        </p:nvSpPr>
        <p:spPr>
          <a:xfrm>
            <a:off x="1069848" y="2320412"/>
            <a:ext cx="10058400" cy="4246643"/>
          </a:xfrm>
        </p:spPr>
        <p:txBody>
          <a:bodyPr>
            <a:normAutofit/>
          </a:bodyPr>
          <a:lstStyle/>
          <a:p>
            <a:r>
              <a:rPr lang="en-US" dirty="0"/>
              <a:t>Your login was provided via email when you applied to the college</a:t>
            </a:r>
          </a:p>
          <a:p>
            <a:r>
              <a:rPr lang="en-US" dirty="0"/>
              <a:t>Once logged into the portal you can register for courses, view class schedule &amp; grades, make payments, view fee bill, view degree audit, unofficial transcript, &amp; many more options. </a:t>
            </a:r>
          </a:p>
          <a:p>
            <a:endParaRPr lang="en-US" dirty="0"/>
          </a:p>
          <a:p>
            <a:endParaRPr lang="en-US" dirty="0"/>
          </a:p>
          <a:p>
            <a:endParaRPr lang="en-US" dirty="0"/>
          </a:p>
          <a:p>
            <a:endParaRPr lang="en-US" dirty="0"/>
          </a:p>
          <a:p>
            <a:r>
              <a:rPr lang="en-US" dirty="0"/>
              <a:t>Click the link below to login to the portal: </a:t>
            </a:r>
          </a:p>
          <a:p>
            <a:r>
              <a:rPr lang="en-US" dirty="0">
                <a:highlight>
                  <a:srgbClr val="FFFF00"/>
                </a:highlight>
                <a:hlinkClick r:id="rId4">
                  <a:extLst>
                    <a:ext uri="{A12FA001-AC4F-418D-AE19-62706E023703}">
                      <ahyp:hlinkClr xmlns:ahyp="http://schemas.microsoft.com/office/drawing/2018/hyperlinkcolor" val="tx"/>
                    </a:ext>
                  </a:extLst>
                </a:hlinkClick>
              </a:rPr>
              <a:t>https://gwl-web.scansoftware.com/cafeweb/login</a:t>
            </a:r>
            <a:endParaRPr lang="en-US" dirty="0">
              <a:highlight>
                <a:srgbClr val="FFFF00"/>
              </a:highlight>
            </a:endParaRPr>
          </a:p>
          <a:p>
            <a:endParaRPr lang="en-US" dirty="0">
              <a:highlight>
                <a:srgbClr val="FFFF00"/>
              </a:highlight>
            </a:endParaRPr>
          </a:p>
          <a:p>
            <a:endParaRPr lang="en-US" dirty="0">
              <a:highlight>
                <a:srgbClr val="FFFF00"/>
              </a:highlight>
            </a:endParaRPr>
          </a:p>
        </p:txBody>
      </p:sp>
      <p:sp>
        <p:nvSpPr>
          <p:cNvPr id="17" name="Oval 16">
            <a:extLst>
              <a:ext uri="{FF2B5EF4-FFF2-40B4-BE49-F238E27FC236}">
                <a16:creationId xmlns:a16="http://schemas.microsoft.com/office/drawing/2014/main" id="{49B7FFA5-14CB-4A4F-9BCC-CA3AA5D9D2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01725" y="6229681"/>
            <a:ext cx="457200" cy="457200"/>
          </a:xfrm>
          <a:prstGeom prst="ellipse">
            <a:avLst/>
          </a:prstGeom>
          <a:blipFill dpi="0" rotWithShape="1">
            <a:blip r:embed="rId5">
              <a:duotone>
                <a:schemeClr val="accent1">
                  <a:shade val="45000"/>
                  <a:satMod val="135000"/>
                </a:schemeClr>
                <a:prstClr val="white"/>
              </a:duotone>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9" name="Oval 18">
            <a:extLst>
              <a:ext uri="{FF2B5EF4-FFF2-40B4-BE49-F238E27FC236}">
                <a16:creationId xmlns:a16="http://schemas.microsoft.com/office/drawing/2014/main" id="{04E48745-7512-4EC2-9E20-9092D12150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30918" y="6258874"/>
            <a:ext cx="398813" cy="398815"/>
          </a:xfrm>
          <a:prstGeom prst="ellipse">
            <a:avLst/>
          </a:prstGeom>
          <a:noFill/>
          <a:ln w="12700" cap="flat" cmpd="sng" algn="ctr">
            <a:solidFill>
              <a:srgbClr val="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sp>
        <p:nvSpPr>
          <p:cNvPr id="4" name="Slide Number Placeholder 3">
            <a:extLst>
              <a:ext uri="{FF2B5EF4-FFF2-40B4-BE49-F238E27FC236}">
                <a16:creationId xmlns:a16="http://schemas.microsoft.com/office/drawing/2014/main" id="{21BFE5E4-9761-494A-86C9-275A6EE6B190}"/>
              </a:ext>
            </a:extLst>
          </p:cNvPr>
          <p:cNvSpPr>
            <a:spLocks noGrp="1"/>
          </p:cNvSpPr>
          <p:nvPr>
            <p:ph type="sldNum" sz="quarter" idx="12"/>
          </p:nvPr>
        </p:nvSpPr>
        <p:spPr>
          <a:xfrm>
            <a:off x="11311128" y="6272784"/>
            <a:ext cx="640080" cy="365125"/>
          </a:xfrm>
        </p:spPr>
        <p:txBody>
          <a:bodyPr>
            <a:normAutofit/>
          </a:bodyPr>
          <a:lstStyle/>
          <a:p>
            <a:pPr>
              <a:spcAft>
                <a:spcPts val="600"/>
              </a:spcAft>
            </a:pPr>
            <a:fld id="{4FAB73BC-B049-4115-A692-8D63A059BFB8}" type="slidenum">
              <a:rPr lang="en-US" smtClean="0"/>
              <a:pPr>
                <a:spcAft>
                  <a:spcPts val="600"/>
                </a:spcAft>
              </a:pPr>
              <a:t>13</a:t>
            </a:fld>
            <a:endParaRPr lang="en-US" dirty="0"/>
          </a:p>
        </p:txBody>
      </p:sp>
      <p:pic>
        <p:nvPicPr>
          <p:cNvPr id="14" name="Picture 13">
            <a:extLst>
              <a:ext uri="{FF2B5EF4-FFF2-40B4-BE49-F238E27FC236}">
                <a16:creationId xmlns:a16="http://schemas.microsoft.com/office/drawing/2014/main" id="{8A3DDC6A-FFE7-4377-BAFD-A90B2A0DAA98}"/>
              </a:ext>
            </a:extLst>
          </p:cNvPr>
          <p:cNvPicPr>
            <a:picLocks noChangeAspect="1"/>
          </p:cNvPicPr>
          <p:nvPr/>
        </p:nvPicPr>
        <p:blipFill>
          <a:blip r:embed="rId6"/>
          <a:stretch>
            <a:fillRect/>
          </a:stretch>
        </p:blipFill>
        <p:spPr>
          <a:xfrm>
            <a:off x="3786909" y="3429000"/>
            <a:ext cx="4048629" cy="1808018"/>
          </a:xfrm>
          <a:prstGeom prst="rect">
            <a:avLst/>
          </a:prstGeom>
        </p:spPr>
      </p:pic>
    </p:spTree>
    <p:extLst>
      <p:ext uri="{BB962C8B-B14F-4D97-AF65-F5344CB8AC3E}">
        <p14:creationId xmlns:p14="http://schemas.microsoft.com/office/powerpoint/2010/main" val="28218565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E009DD9B-5EE2-4C0D-8B2B-351C8C1022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E720DB99-7745-4E75-9D96-AAB6D55C53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464119"/>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a:extLst>
              <a:ext uri="{FF2B5EF4-FFF2-40B4-BE49-F238E27FC236}">
                <a16:creationId xmlns:a16="http://schemas.microsoft.com/office/drawing/2014/main" id="{D68803C4-E159-4360-B7BB-74205C8F78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601952"/>
            <a:ext cx="10222992" cy="1385874"/>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a:extLst>
              <a:ext uri="{FF2B5EF4-FFF2-40B4-BE49-F238E27FC236}">
                <a16:creationId xmlns:a16="http://schemas.microsoft.com/office/drawing/2014/main" id="{504B0465-3B07-49BF-BEA7-D8147624629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2038655"/>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40744ED0-3DA8-4DE0-AFDA-127C17EBFB9B}"/>
              </a:ext>
            </a:extLst>
          </p:cNvPr>
          <p:cNvSpPr>
            <a:spLocks noGrp="1"/>
          </p:cNvSpPr>
          <p:nvPr>
            <p:ph type="title"/>
          </p:nvPr>
        </p:nvSpPr>
        <p:spPr>
          <a:xfrm>
            <a:off x="1069848" y="484632"/>
            <a:ext cx="10058400" cy="1609344"/>
          </a:xfrm>
        </p:spPr>
        <p:txBody>
          <a:bodyPr>
            <a:normAutofit/>
          </a:bodyPr>
          <a:lstStyle/>
          <a:p>
            <a:r>
              <a:rPr lang="en-US" dirty="0"/>
              <a:t>CANVAS</a:t>
            </a:r>
          </a:p>
        </p:txBody>
      </p:sp>
      <p:sp>
        <p:nvSpPr>
          <p:cNvPr id="3" name="Content Placeholder 2">
            <a:extLst>
              <a:ext uri="{FF2B5EF4-FFF2-40B4-BE49-F238E27FC236}">
                <a16:creationId xmlns:a16="http://schemas.microsoft.com/office/drawing/2014/main" id="{E138F980-743C-442E-A8B9-BDCA9A5248AC}"/>
              </a:ext>
            </a:extLst>
          </p:cNvPr>
          <p:cNvSpPr>
            <a:spLocks noGrp="1"/>
          </p:cNvSpPr>
          <p:nvPr>
            <p:ph idx="1"/>
          </p:nvPr>
        </p:nvSpPr>
        <p:spPr>
          <a:xfrm>
            <a:off x="1069848" y="2320412"/>
            <a:ext cx="10058400" cy="3851787"/>
          </a:xfrm>
        </p:spPr>
        <p:txBody>
          <a:bodyPr>
            <a:normAutofit/>
          </a:bodyPr>
          <a:lstStyle/>
          <a:p>
            <a:r>
              <a:rPr lang="en-US" dirty="0"/>
              <a:t>Your instructor will send a link to the email address on file inviting you to join the Canvas course you are enrolled in. </a:t>
            </a:r>
          </a:p>
          <a:p>
            <a:r>
              <a:rPr lang="en-US" dirty="0"/>
              <a:t>Click the link and follow the instructions. </a:t>
            </a:r>
          </a:p>
          <a:p>
            <a:r>
              <a:rPr lang="en-US" dirty="0"/>
              <a:t>View the video below for an overview of Canvas. Your instructor will provide more details in class. </a:t>
            </a:r>
          </a:p>
          <a:p>
            <a:r>
              <a:rPr lang="en-US" dirty="0">
                <a:solidFill>
                  <a:schemeClr val="bg2">
                    <a:lumMod val="25000"/>
                  </a:schemeClr>
                </a:solidFill>
                <a:highlight>
                  <a:srgbClr val="FFFF00"/>
                </a:highlight>
                <a:hlinkClick r:id="rId4">
                  <a:extLst>
                    <a:ext uri="{A12FA001-AC4F-418D-AE19-62706E023703}">
                      <ahyp:hlinkClr xmlns:ahyp="http://schemas.microsoft.com/office/drawing/2018/hyperlinkcolor" val="tx"/>
                    </a:ext>
                  </a:extLst>
                </a:hlinkClick>
              </a:rPr>
              <a:t>https://www.youtube.com/watch?v=AXAAt5IATVI</a:t>
            </a:r>
            <a:endParaRPr lang="en-US" dirty="0">
              <a:solidFill>
                <a:schemeClr val="bg2">
                  <a:lumMod val="25000"/>
                </a:schemeClr>
              </a:solidFill>
              <a:highlight>
                <a:srgbClr val="FFFF00"/>
              </a:highlight>
            </a:endParaRPr>
          </a:p>
          <a:p>
            <a:endParaRPr lang="en-US" dirty="0">
              <a:highlight>
                <a:srgbClr val="FFFF00"/>
              </a:highlight>
            </a:endParaRPr>
          </a:p>
        </p:txBody>
      </p:sp>
      <p:sp>
        <p:nvSpPr>
          <p:cNvPr id="17" name="Oval 16">
            <a:extLst>
              <a:ext uri="{FF2B5EF4-FFF2-40B4-BE49-F238E27FC236}">
                <a16:creationId xmlns:a16="http://schemas.microsoft.com/office/drawing/2014/main" id="{49B7FFA5-14CB-4A4F-9BCC-CA3AA5D9D2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01725" y="6229681"/>
            <a:ext cx="457200" cy="457200"/>
          </a:xfrm>
          <a:prstGeom prst="ellipse">
            <a:avLst/>
          </a:prstGeom>
          <a:blipFill dpi="0" rotWithShape="1">
            <a:blip r:embed="rId5">
              <a:duotone>
                <a:schemeClr val="accent1">
                  <a:shade val="45000"/>
                  <a:satMod val="135000"/>
                </a:schemeClr>
                <a:prstClr val="white"/>
              </a:duotone>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9" name="Oval 18">
            <a:extLst>
              <a:ext uri="{FF2B5EF4-FFF2-40B4-BE49-F238E27FC236}">
                <a16:creationId xmlns:a16="http://schemas.microsoft.com/office/drawing/2014/main" id="{04E48745-7512-4EC2-9E20-9092D12150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30918" y="6258874"/>
            <a:ext cx="398813" cy="398815"/>
          </a:xfrm>
          <a:prstGeom prst="ellipse">
            <a:avLst/>
          </a:prstGeom>
          <a:noFill/>
          <a:ln w="12700" cap="flat" cmpd="sng" algn="ctr">
            <a:solidFill>
              <a:srgbClr val="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sp>
        <p:nvSpPr>
          <p:cNvPr id="4" name="Slide Number Placeholder 3">
            <a:extLst>
              <a:ext uri="{FF2B5EF4-FFF2-40B4-BE49-F238E27FC236}">
                <a16:creationId xmlns:a16="http://schemas.microsoft.com/office/drawing/2014/main" id="{21BFE5E4-9761-494A-86C9-275A6EE6B190}"/>
              </a:ext>
            </a:extLst>
          </p:cNvPr>
          <p:cNvSpPr>
            <a:spLocks noGrp="1"/>
          </p:cNvSpPr>
          <p:nvPr>
            <p:ph type="sldNum" sz="quarter" idx="12"/>
          </p:nvPr>
        </p:nvSpPr>
        <p:spPr>
          <a:xfrm>
            <a:off x="11311128" y="6272784"/>
            <a:ext cx="640080" cy="365125"/>
          </a:xfrm>
        </p:spPr>
        <p:txBody>
          <a:bodyPr>
            <a:normAutofit/>
          </a:bodyPr>
          <a:lstStyle/>
          <a:p>
            <a:pPr>
              <a:spcAft>
                <a:spcPts val="600"/>
              </a:spcAft>
            </a:pPr>
            <a:fld id="{4FAB73BC-B049-4115-A692-8D63A059BFB8}" type="slidenum">
              <a:rPr lang="en-US" smtClean="0"/>
              <a:pPr>
                <a:spcAft>
                  <a:spcPts val="600"/>
                </a:spcAft>
              </a:pPr>
              <a:t>14</a:t>
            </a:fld>
            <a:endParaRPr lang="en-US" dirty="0"/>
          </a:p>
        </p:txBody>
      </p:sp>
    </p:spTree>
    <p:extLst>
      <p:ext uri="{BB962C8B-B14F-4D97-AF65-F5344CB8AC3E}">
        <p14:creationId xmlns:p14="http://schemas.microsoft.com/office/powerpoint/2010/main" val="41675621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E009DD9B-5EE2-4C0D-8B2B-351C8C1022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E720DB99-7745-4E75-9D96-AAB6D55C53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464119"/>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a:extLst>
              <a:ext uri="{FF2B5EF4-FFF2-40B4-BE49-F238E27FC236}">
                <a16:creationId xmlns:a16="http://schemas.microsoft.com/office/drawing/2014/main" id="{D68803C4-E159-4360-B7BB-74205C8F78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601952"/>
            <a:ext cx="10222992" cy="1385874"/>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a:extLst>
              <a:ext uri="{FF2B5EF4-FFF2-40B4-BE49-F238E27FC236}">
                <a16:creationId xmlns:a16="http://schemas.microsoft.com/office/drawing/2014/main" id="{504B0465-3B07-49BF-BEA7-D8147624629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2038655"/>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40744ED0-3DA8-4DE0-AFDA-127C17EBFB9B}"/>
              </a:ext>
            </a:extLst>
          </p:cNvPr>
          <p:cNvSpPr>
            <a:spLocks noGrp="1"/>
          </p:cNvSpPr>
          <p:nvPr>
            <p:ph type="title"/>
          </p:nvPr>
        </p:nvSpPr>
        <p:spPr>
          <a:xfrm>
            <a:off x="1069848" y="484632"/>
            <a:ext cx="10058400" cy="1609344"/>
          </a:xfrm>
        </p:spPr>
        <p:txBody>
          <a:bodyPr>
            <a:normAutofit/>
          </a:bodyPr>
          <a:lstStyle/>
          <a:p>
            <a:r>
              <a:rPr lang="en-US" dirty="0"/>
              <a:t>Cengage</a:t>
            </a:r>
          </a:p>
        </p:txBody>
      </p:sp>
      <p:sp>
        <p:nvSpPr>
          <p:cNvPr id="3" name="Content Placeholder 2">
            <a:extLst>
              <a:ext uri="{FF2B5EF4-FFF2-40B4-BE49-F238E27FC236}">
                <a16:creationId xmlns:a16="http://schemas.microsoft.com/office/drawing/2014/main" id="{E138F980-743C-442E-A8B9-BDCA9A5248AC}"/>
              </a:ext>
            </a:extLst>
          </p:cNvPr>
          <p:cNvSpPr>
            <a:spLocks noGrp="1"/>
          </p:cNvSpPr>
          <p:nvPr>
            <p:ph idx="1"/>
          </p:nvPr>
        </p:nvSpPr>
        <p:spPr>
          <a:xfrm>
            <a:off x="984504" y="2320412"/>
            <a:ext cx="10143744" cy="3851787"/>
          </a:xfrm>
        </p:spPr>
        <p:txBody>
          <a:bodyPr>
            <a:normAutofit/>
          </a:bodyPr>
          <a:lstStyle/>
          <a:p>
            <a:pPr marL="0" indent="0">
              <a:buNone/>
            </a:pPr>
            <a:endParaRPr lang="en-US" dirty="0"/>
          </a:p>
          <a:p>
            <a:r>
              <a:rPr lang="en-US" dirty="0"/>
              <a:t>Cengage allows access to the electronic format of majority of the books used in the classroom. </a:t>
            </a:r>
          </a:p>
          <a:p>
            <a:r>
              <a:rPr lang="en-US" dirty="0"/>
              <a:t>A keyless code option is live within Canvas. </a:t>
            </a:r>
          </a:p>
          <a:p>
            <a:r>
              <a:rPr lang="en-US" dirty="0"/>
              <a:t>Please note that some of the books are not on Cengage. It will be the responsible of the student to purchase books not covered under the key code.</a:t>
            </a:r>
          </a:p>
          <a:p>
            <a:r>
              <a:rPr lang="en-US" dirty="0"/>
              <a:t>A book list will be emailed with specifics prior to the semester beginning.  </a:t>
            </a:r>
          </a:p>
          <a:p>
            <a:r>
              <a:rPr lang="en-US" dirty="0">
                <a:highlight>
                  <a:srgbClr val="FFFF00"/>
                </a:highlight>
                <a:hlinkClick r:id="rId4">
                  <a:extLst>
                    <a:ext uri="{A12FA001-AC4F-418D-AE19-62706E023703}">
                      <ahyp:hlinkClr xmlns:ahyp="http://schemas.microsoft.com/office/drawing/2018/hyperlinkcolor" val="tx"/>
                    </a:ext>
                  </a:extLst>
                </a:hlinkClick>
              </a:rPr>
              <a:t>https://www.cengage.com/coursepages/Goodwill_Tech_Cengage_Student_Resources</a:t>
            </a:r>
            <a:endParaRPr lang="en-US" dirty="0">
              <a:highlight>
                <a:srgbClr val="FFFF00"/>
              </a:highlight>
            </a:endParaRPr>
          </a:p>
          <a:p>
            <a:endParaRPr lang="en-US" dirty="0">
              <a:solidFill>
                <a:schemeClr val="bg2">
                  <a:lumMod val="25000"/>
                </a:schemeClr>
              </a:solidFill>
              <a:highlight>
                <a:srgbClr val="FFFF00"/>
              </a:highlight>
            </a:endParaRPr>
          </a:p>
          <a:p>
            <a:endParaRPr lang="en-US" dirty="0">
              <a:highlight>
                <a:srgbClr val="FFFF00"/>
              </a:highlight>
            </a:endParaRPr>
          </a:p>
        </p:txBody>
      </p:sp>
      <p:sp>
        <p:nvSpPr>
          <p:cNvPr id="17" name="Oval 16">
            <a:extLst>
              <a:ext uri="{FF2B5EF4-FFF2-40B4-BE49-F238E27FC236}">
                <a16:creationId xmlns:a16="http://schemas.microsoft.com/office/drawing/2014/main" id="{49B7FFA5-14CB-4A4F-9BCC-CA3AA5D9D2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01725" y="6229681"/>
            <a:ext cx="457200" cy="457200"/>
          </a:xfrm>
          <a:prstGeom prst="ellipse">
            <a:avLst/>
          </a:prstGeom>
          <a:blipFill dpi="0" rotWithShape="1">
            <a:blip r:embed="rId5">
              <a:duotone>
                <a:schemeClr val="accent1">
                  <a:shade val="45000"/>
                  <a:satMod val="135000"/>
                </a:schemeClr>
                <a:prstClr val="white"/>
              </a:duotone>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9" name="Oval 18">
            <a:extLst>
              <a:ext uri="{FF2B5EF4-FFF2-40B4-BE49-F238E27FC236}">
                <a16:creationId xmlns:a16="http://schemas.microsoft.com/office/drawing/2014/main" id="{04E48745-7512-4EC2-9E20-9092D12150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30918" y="6258874"/>
            <a:ext cx="398813" cy="398815"/>
          </a:xfrm>
          <a:prstGeom prst="ellipse">
            <a:avLst/>
          </a:prstGeom>
          <a:noFill/>
          <a:ln w="12700" cap="flat" cmpd="sng" algn="ctr">
            <a:solidFill>
              <a:srgbClr val="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sp>
        <p:nvSpPr>
          <p:cNvPr id="4" name="Slide Number Placeholder 3">
            <a:extLst>
              <a:ext uri="{FF2B5EF4-FFF2-40B4-BE49-F238E27FC236}">
                <a16:creationId xmlns:a16="http://schemas.microsoft.com/office/drawing/2014/main" id="{21BFE5E4-9761-494A-86C9-275A6EE6B190}"/>
              </a:ext>
            </a:extLst>
          </p:cNvPr>
          <p:cNvSpPr>
            <a:spLocks noGrp="1"/>
          </p:cNvSpPr>
          <p:nvPr>
            <p:ph type="sldNum" sz="quarter" idx="12"/>
          </p:nvPr>
        </p:nvSpPr>
        <p:spPr>
          <a:xfrm>
            <a:off x="11311128" y="6272784"/>
            <a:ext cx="640080" cy="365125"/>
          </a:xfrm>
        </p:spPr>
        <p:txBody>
          <a:bodyPr>
            <a:normAutofit/>
          </a:bodyPr>
          <a:lstStyle/>
          <a:p>
            <a:pPr>
              <a:spcAft>
                <a:spcPts val="600"/>
              </a:spcAft>
            </a:pPr>
            <a:fld id="{4FAB73BC-B049-4115-A692-8D63A059BFB8}" type="slidenum">
              <a:rPr lang="en-US" smtClean="0"/>
              <a:pPr>
                <a:spcAft>
                  <a:spcPts val="600"/>
                </a:spcAft>
              </a:pPr>
              <a:t>15</a:t>
            </a:fld>
            <a:endParaRPr lang="en-US" dirty="0"/>
          </a:p>
        </p:txBody>
      </p:sp>
    </p:spTree>
    <p:extLst>
      <p:ext uri="{BB962C8B-B14F-4D97-AF65-F5344CB8AC3E}">
        <p14:creationId xmlns:p14="http://schemas.microsoft.com/office/powerpoint/2010/main" val="40050242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E009DD9B-5EE2-4C0D-8B2B-351C8C1022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E720DB99-7745-4E75-9D96-AAB6D55C53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464119"/>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a:extLst>
              <a:ext uri="{FF2B5EF4-FFF2-40B4-BE49-F238E27FC236}">
                <a16:creationId xmlns:a16="http://schemas.microsoft.com/office/drawing/2014/main" id="{D68803C4-E159-4360-B7BB-74205C8F78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601952"/>
            <a:ext cx="10222992" cy="1385874"/>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a:extLst>
              <a:ext uri="{FF2B5EF4-FFF2-40B4-BE49-F238E27FC236}">
                <a16:creationId xmlns:a16="http://schemas.microsoft.com/office/drawing/2014/main" id="{504B0465-3B07-49BF-BEA7-D8147624629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2038655"/>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40744ED0-3DA8-4DE0-AFDA-127C17EBFB9B}"/>
              </a:ext>
            </a:extLst>
          </p:cNvPr>
          <p:cNvSpPr>
            <a:spLocks noGrp="1"/>
          </p:cNvSpPr>
          <p:nvPr>
            <p:ph type="title"/>
          </p:nvPr>
        </p:nvSpPr>
        <p:spPr>
          <a:xfrm>
            <a:off x="1069848" y="484632"/>
            <a:ext cx="10058400" cy="1609344"/>
          </a:xfrm>
        </p:spPr>
        <p:txBody>
          <a:bodyPr>
            <a:normAutofit/>
          </a:bodyPr>
          <a:lstStyle/>
          <a:p>
            <a:r>
              <a:rPr lang="en-US" dirty="0"/>
              <a:t>Job Placement Form </a:t>
            </a:r>
          </a:p>
        </p:txBody>
      </p:sp>
      <p:sp>
        <p:nvSpPr>
          <p:cNvPr id="3" name="Content Placeholder 2">
            <a:extLst>
              <a:ext uri="{FF2B5EF4-FFF2-40B4-BE49-F238E27FC236}">
                <a16:creationId xmlns:a16="http://schemas.microsoft.com/office/drawing/2014/main" id="{E138F980-743C-442E-A8B9-BDCA9A5248AC}"/>
              </a:ext>
            </a:extLst>
          </p:cNvPr>
          <p:cNvSpPr>
            <a:spLocks noGrp="1"/>
          </p:cNvSpPr>
          <p:nvPr>
            <p:ph idx="1"/>
          </p:nvPr>
        </p:nvSpPr>
        <p:spPr>
          <a:xfrm>
            <a:off x="1069848" y="2320412"/>
            <a:ext cx="10058400" cy="3851787"/>
          </a:xfrm>
        </p:spPr>
        <p:txBody>
          <a:bodyPr>
            <a:normAutofit/>
          </a:bodyPr>
          <a:lstStyle/>
          <a:p>
            <a:r>
              <a:rPr lang="en-US" dirty="0"/>
              <a:t>Please complete the attached form via JotForm if you are currently working. </a:t>
            </a:r>
          </a:p>
          <a:p>
            <a:r>
              <a:rPr lang="en-US" dirty="0">
                <a:highlight>
                  <a:srgbClr val="FFFF00"/>
                </a:highlight>
                <a:hlinkClick r:id="rId4">
                  <a:extLst>
                    <a:ext uri="{A12FA001-AC4F-418D-AE19-62706E023703}">
                      <ahyp:hlinkClr xmlns:ahyp="http://schemas.microsoft.com/office/drawing/2018/hyperlinkcolor" val="tx"/>
                    </a:ext>
                  </a:extLst>
                </a:hlinkClick>
              </a:rPr>
              <a:t>https://form.jotform.com/212785888153065</a:t>
            </a:r>
            <a:endParaRPr lang="en-US" dirty="0">
              <a:highlight>
                <a:srgbClr val="FFFF00"/>
              </a:highlight>
            </a:endParaRPr>
          </a:p>
          <a:p>
            <a:endParaRPr lang="en-US" dirty="0">
              <a:highlight>
                <a:srgbClr val="FFFF00"/>
              </a:highlight>
            </a:endParaRPr>
          </a:p>
          <a:p>
            <a:endParaRPr lang="en-US" dirty="0">
              <a:highlight>
                <a:srgbClr val="FFFF00"/>
              </a:highlight>
            </a:endParaRPr>
          </a:p>
        </p:txBody>
      </p:sp>
      <p:sp>
        <p:nvSpPr>
          <p:cNvPr id="17" name="Oval 16">
            <a:extLst>
              <a:ext uri="{FF2B5EF4-FFF2-40B4-BE49-F238E27FC236}">
                <a16:creationId xmlns:a16="http://schemas.microsoft.com/office/drawing/2014/main" id="{49B7FFA5-14CB-4A4F-9BCC-CA3AA5D9D2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01725" y="6229681"/>
            <a:ext cx="457200" cy="457200"/>
          </a:xfrm>
          <a:prstGeom prst="ellipse">
            <a:avLst/>
          </a:prstGeom>
          <a:blipFill dpi="0" rotWithShape="1">
            <a:blip r:embed="rId5">
              <a:duotone>
                <a:schemeClr val="accent1">
                  <a:shade val="45000"/>
                  <a:satMod val="135000"/>
                </a:schemeClr>
                <a:prstClr val="white"/>
              </a:duotone>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9" name="Oval 18">
            <a:extLst>
              <a:ext uri="{FF2B5EF4-FFF2-40B4-BE49-F238E27FC236}">
                <a16:creationId xmlns:a16="http://schemas.microsoft.com/office/drawing/2014/main" id="{04E48745-7512-4EC2-9E20-9092D12150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30918" y="6258874"/>
            <a:ext cx="398813" cy="398815"/>
          </a:xfrm>
          <a:prstGeom prst="ellipse">
            <a:avLst/>
          </a:prstGeom>
          <a:noFill/>
          <a:ln w="12700" cap="flat" cmpd="sng" algn="ctr">
            <a:solidFill>
              <a:srgbClr val="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sp>
        <p:nvSpPr>
          <p:cNvPr id="4" name="Slide Number Placeholder 3">
            <a:extLst>
              <a:ext uri="{FF2B5EF4-FFF2-40B4-BE49-F238E27FC236}">
                <a16:creationId xmlns:a16="http://schemas.microsoft.com/office/drawing/2014/main" id="{21BFE5E4-9761-494A-86C9-275A6EE6B190}"/>
              </a:ext>
            </a:extLst>
          </p:cNvPr>
          <p:cNvSpPr>
            <a:spLocks noGrp="1"/>
          </p:cNvSpPr>
          <p:nvPr>
            <p:ph type="sldNum" sz="quarter" idx="12"/>
          </p:nvPr>
        </p:nvSpPr>
        <p:spPr>
          <a:xfrm>
            <a:off x="11311128" y="6272784"/>
            <a:ext cx="640080" cy="365125"/>
          </a:xfrm>
        </p:spPr>
        <p:txBody>
          <a:bodyPr>
            <a:normAutofit/>
          </a:bodyPr>
          <a:lstStyle/>
          <a:p>
            <a:pPr>
              <a:spcAft>
                <a:spcPts val="600"/>
              </a:spcAft>
            </a:pPr>
            <a:fld id="{4FAB73BC-B049-4115-A692-8D63A059BFB8}" type="slidenum">
              <a:rPr lang="en-US" smtClean="0"/>
              <a:pPr>
                <a:spcAft>
                  <a:spcPts val="600"/>
                </a:spcAft>
              </a:pPr>
              <a:t>16</a:t>
            </a:fld>
            <a:endParaRPr lang="en-US" dirty="0"/>
          </a:p>
        </p:txBody>
      </p:sp>
    </p:spTree>
    <p:extLst>
      <p:ext uri="{BB962C8B-B14F-4D97-AF65-F5344CB8AC3E}">
        <p14:creationId xmlns:p14="http://schemas.microsoft.com/office/powerpoint/2010/main" val="1333094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E009DD9B-5EE2-4C0D-8B2B-351C8C1022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E720DB99-7745-4E75-9D96-AAB6D55C53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464119"/>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a:extLst>
              <a:ext uri="{FF2B5EF4-FFF2-40B4-BE49-F238E27FC236}">
                <a16:creationId xmlns:a16="http://schemas.microsoft.com/office/drawing/2014/main" id="{D68803C4-E159-4360-B7BB-74205C8F78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601952"/>
            <a:ext cx="10222992" cy="1385874"/>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a:extLst>
              <a:ext uri="{FF2B5EF4-FFF2-40B4-BE49-F238E27FC236}">
                <a16:creationId xmlns:a16="http://schemas.microsoft.com/office/drawing/2014/main" id="{504B0465-3B07-49BF-BEA7-D8147624629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2038655"/>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40744ED0-3DA8-4DE0-AFDA-127C17EBFB9B}"/>
              </a:ext>
            </a:extLst>
          </p:cNvPr>
          <p:cNvSpPr>
            <a:spLocks noGrp="1"/>
          </p:cNvSpPr>
          <p:nvPr>
            <p:ph type="title"/>
          </p:nvPr>
        </p:nvSpPr>
        <p:spPr>
          <a:xfrm>
            <a:off x="1069848" y="484632"/>
            <a:ext cx="10058400" cy="1609344"/>
          </a:xfrm>
        </p:spPr>
        <p:txBody>
          <a:bodyPr>
            <a:normAutofit/>
          </a:bodyPr>
          <a:lstStyle/>
          <a:p>
            <a:pPr algn="ctr"/>
            <a:r>
              <a:rPr lang="en-US" dirty="0"/>
              <a:t>Accredited by: Council On Occupational Education</a:t>
            </a:r>
          </a:p>
        </p:txBody>
      </p:sp>
      <p:sp>
        <p:nvSpPr>
          <p:cNvPr id="3" name="Content Placeholder 2">
            <a:extLst>
              <a:ext uri="{FF2B5EF4-FFF2-40B4-BE49-F238E27FC236}">
                <a16:creationId xmlns:a16="http://schemas.microsoft.com/office/drawing/2014/main" id="{E138F980-743C-442E-A8B9-BDCA9A5248AC}"/>
              </a:ext>
            </a:extLst>
          </p:cNvPr>
          <p:cNvSpPr>
            <a:spLocks noGrp="1"/>
          </p:cNvSpPr>
          <p:nvPr>
            <p:ph idx="1"/>
          </p:nvPr>
        </p:nvSpPr>
        <p:spPr>
          <a:xfrm>
            <a:off x="1069848" y="2170167"/>
            <a:ext cx="10058400" cy="4467741"/>
          </a:xfrm>
        </p:spPr>
        <p:txBody>
          <a:bodyPr>
            <a:normAutofit lnSpcReduction="10000"/>
          </a:bodyPr>
          <a:lstStyle/>
          <a:p>
            <a:pPr marL="0" indent="0" algn="ctr">
              <a:buNone/>
            </a:pPr>
            <a:r>
              <a:rPr lang="en-US" sz="2600" dirty="0">
                <a:latin typeface="+mj-lt"/>
              </a:rPr>
              <a:t>Goodwill Technical College (GTC)</a:t>
            </a:r>
          </a:p>
          <a:p>
            <a:pPr marL="0" indent="0" algn="ctr">
              <a:buNone/>
            </a:pPr>
            <a:endParaRPr kumimoji="0" lang="en-US" sz="2100" b="1" i="0" u="none" strike="noStrike" kern="1200" cap="none" spc="0" normalizeH="0" baseline="0" noProof="0" dirty="0">
              <a:ln>
                <a:noFill/>
              </a:ln>
              <a:solidFill>
                <a:srgbClr val="000000"/>
              </a:solidFill>
              <a:effectLst/>
              <a:uLnTx/>
              <a:uFillTx/>
              <a:latin typeface="+mj-lt"/>
              <a:ea typeface="Times New Roman" panose="02020603050405020304" pitchFamily="18" charset="0"/>
              <a:cs typeface="Calibri" panose="020F0502020204030204" pitchFamily="34" charset="0"/>
            </a:endParaRPr>
          </a:p>
          <a:p>
            <a:pPr marL="457200" marR="0" lvl="0" indent="-182880" algn="l" defTabSz="914400" rtl="0" eaLnBrk="1" fontAlgn="auto" latinLnBrk="0" hangingPunct="1">
              <a:lnSpc>
                <a:spcPct val="90000"/>
              </a:lnSpc>
              <a:spcBef>
                <a:spcPts val="0"/>
              </a:spcBef>
              <a:spcAft>
                <a:spcPts val="0"/>
              </a:spcAft>
              <a:buClr>
                <a:srgbClr val="94B6D2">
                  <a:lumMod val="75000"/>
                </a:srgbClr>
              </a:buClr>
              <a:buSzPct val="85000"/>
              <a:buFont typeface="Wingdings" pitchFamily="2" charset="2"/>
              <a:buChar char="§"/>
              <a:tabLst/>
              <a:defRPr/>
            </a:pPr>
            <a:r>
              <a:rPr kumimoji="0" lang="en-US" sz="2100" b="0" i="0" u="none" strike="noStrike" kern="1200" cap="none" spc="0" normalizeH="0" baseline="0" noProof="0" dirty="0">
                <a:ln>
                  <a:noFill/>
                </a:ln>
                <a:solidFill>
                  <a:srgbClr val="000000"/>
                </a:solidFill>
                <a:effectLst/>
                <a:uLnTx/>
                <a:uFillTx/>
                <a:latin typeface="+mj-lt"/>
                <a:ea typeface="Calibri" panose="020F0502020204030204" pitchFamily="34" charset="0"/>
                <a:cs typeface="Calibri" panose="020F0502020204030204" pitchFamily="34" charset="0"/>
              </a:rPr>
              <a:t>Is accredited by the Commission of the </a:t>
            </a:r>
            <a:r>
              <a:rPr lang="en-US" sz="2100" dirty="0">
                <a:solidFill>
                  <a:srgbClr val="000000"/>
                </a:solidFill>
                <a:latin typeface="+mj-lt"/>
                <a:ea typeface="Calibri" panose="020F0502020204030204" pitchFamily="34" charset="0"/>
                <a:cs typeface="Calibri" panose="020F0502020204030204" pitchFamily="34" charset="0"/>
              </a:rPr>
              <a:t>Council on Occupational Education and is entitled to the recognition and privileges resulting therefrom. The </a:t>
            </a:r>
            <a:r>
              <a:rPr kumimoji="0" lang="en-US" sz="2100" b="0" i="0" u="none" strike="noStrike" kern="1200" cap="none" spc="0" normalizeH="0" baseline="0" noProof="0" dirty="0">
                <a:ln>
                  <a:noFill/>
                </a:ln>
                <a:solidFill>
                  <a:srgbClr val="000000"/>
                </a:solidFill>
                <a:effectLst/>
                <a:uLnTx/>
                <a:uFillTx/>
                <a:latin typeface="+mj-lt"/>
                <a:ea typeface="Calibri" panose="020F0502020204030204" pitchFamily="34" charset="0"/>
                <a:cs typeface="Calibri" panose="020F0502020204030204" pitchFamily="34" charset="0"/>
              </a:rPr>
              <a:t> accreditation denotes that an institution has undergone an extensive self-study and team review process and has been judged by the Commission as meeting its Standards and Conditions for accreditation.</a:t>
            </a:r>
          </a:p>
          <a:p>
            <a:pPr marL="274320" marR="0" lvl="0" indent="0" algn="l" defTabSz="914400" rtl="0" eaLnBrk="1" fontAlgn="auto" latinLnBrk="0" hangingPunct="1">
              <a:lnSpc>
                <a:spcPct val="90000"/>
              </a:lnSpc>
              <a:spcBef>
                <a:spcPts val="0"/>
              </a:spcBef>
              <a:spcAft>
                <a:spcPts val="0"/>
              </a:spcAft>
              <a:buClr>
                <a:srgbClr val="94B6D2">
                  <a:lumMod val="75000"/>
                </a:srgbClr>
              </a:buClr>
              <a:buSzPct val="85000"/>
              <a:buFont typeface="Wingdings" pitchFamily="2" charset="2"/>
              <a:buNone/>
              <a:tabLst/>
              <a:defRPr/>
            </a:pPr>
            <a:endParaRPr kumimoji="0" lang="en-US" sz="2100" b="0" i="0" u="none" strike="noStrike" kern="1200" cap="none" spc="0" normalizeH="0" baseline="0" noProof="0" dirty="0">
              <a:ln>
                <a:noFill/>
              </a:ln>
              <a:solidFill>
                <a:srgbClr val="000000"/>
              </a:solidFill>
              <a:effectLst/>
              <a:uLnTx/>
              <a:uFillTx/>
              <a:latin typeface="+mj-lt"/>
              <a:ea typeface="Calibri" panose="020F0502020204030204" pitchFamily="34" charset="0"/>
              <a:cs typeface="Calibri" panose="020F0502020204030204" pitchFamily="34" charset="0"/>
            </a:endParaRPr>
          </a:p>
          <a:p>
            <a:pPr marL="457200" marR="0" lvl="0" indent="-182880" algn="l" defTabSz="914400" rtl="0" eaLnBrk="1" fontAlgn="auto" latinLnBrk="0" hangingPunct="1">
              <a:lnSpc>
                <a:spcPct val="90000"/>
              </a:lnSpc>
              <a:spcBef>
                <a:spcPts val="0"/>
              </a:spcBef>
              <a:spcAft>
                <a:spcPts val="0"/>
              </a:spcAft>
              <a:buClr>
                <a:srgbClr val="94B6D2">
                  <a:lumMod val="75000"/>
                </a:srgbClr>
              </a:buClr>
              <a:buSzPct val="85000"/>
              <a:buFont typeface="Wingdings" pitchFamily="2" charset="2"/>
              <a:buChar char="§"/>
              <a:tabLst/>
              <a:defRPr/>
            </a:pPr>
            <a:r>
              <a:rPr kumimoji="0" lang="en-US" sz="2100" b="1" i="0" u="none" strike="noStrike" kern="1200" cap="none" spc="0" normalizeH="0" baseline="0" noProof="0" dirty="0">
                <a:ln>
                  <a:noFill/>
                </a:ln>
                <a:solidFill>
                  <a:srgbClr val="000000"/>
                </a:solidFill>
                <a:effectLst/>
                <a:uLnTx/>
                <a:uFillTx/>
                <a:latin typeface="+mj-lt"/>
                <a:ea typeface="Calibri" panose="020F0502020204030204" pitchFamily="34" charset="0"/>
                <a:cs typeface="Calibri" panose="020F0502020204030204" pitchFamily="34" charset="0"/>
              </a:rPr>
              <a:t>Why is this important?:</a:t>
            </a:r>
            <a:r>
              <a:rPr kumimoji="0" lang="en-US" sz="2100" b="0" i="0" u="none" strike="noStrike" kern="1200" cap="none" spc="0" normalizeH="0" baseline="0" noProof="0" dirty="0">
                <a:ln>
                  <a:noFill/>
                </a:ln>
                <a:solidFill>
                  <a:srgbClr val="000000"/>
                </a:solidFill>
                <a:effectLst/>
                <a:uLnTx/>
                <a:uFillTx/>
                <a:latin typeface="+mj-lt"/>
                <a:ea typeface="Calibri" panose="020F0502020204030204" pitchFamily="34" charset="0"/>
                <a:cs typeface="Calibri" panose="020F0502020204030204" pitchFamily="34" charset="0"/>
              </a:rPr>
              <a:t> Accreditation is a status granted to an educational institution or program that has been found to meet or exceed stated criteria of educational quality and student achievement. Accreditation by COE is viewed as a nationally-honored seal of excellence for occupational education institutions such as Goodwill Technical College and denotes honesty and integrity. Accreditation ensures academic quality. Additionally, being accredited by COE allows credit you’ve earned at GTC to be transferable to other COE accredited institutions. </a:t>
            </a:r>
          </a:p>
          <a:p>
            <a:endParaRPr lang="en-US" dirty="0"/>
          </a:p>
        </p:txBody>
      </p:sp>
      <p:sp>
        <p:nvSpPr>
          <p:cNvPr id="17" name="Oval 16">
            <a:extLst>
              <a:ext uri="{FF2B5EF4-FFF2-40B4-BE49-F238E27FC236}">
                <a16:creationId xmlns:a16="http://schemas.microsoft.com/office/drawing/2014/main" id="{49B7FFA5-14CB-4A4F-9BCC-CA3AA5D9D2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01725" y="6229681"/>
            <a:ext cx="457200" cy="457200"/>
          </a:xfrm>
          <a:prstGeom prst="ellipse">
            <a:avLst/>
          </a:prstGeom>
          <a:blipFill dpi="0" rotWithShape="1">
            <a:blip r:embed="rId4">
              <a:duotone>
                <a:schemeClr val="accent1">
                  <a:shade val="45000"/>
                  <a:satMod val="135000"/>
                </a:schemeClr>
                <a:prstClr val="white"/>
              </a:duotone>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9" name="Oval 18">
            <a:extLst>
              <a:ext uri="{FF2B5EF4-FFF2-40B4-BE49-F238E27FC236}">
                <a16:creationId xmlns:a16="http://schemas.microsoft.com/office/drawing/2014/main" id="{04E48745-7512-4EC2-9E20-9092D12150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30918" y="6258874"/>
            <a:ext cx="398813" cy="398815"/>
          </a:xfrm>
          <a:prstGeom prst="ellipse">
            <a:avLst/>
          </a:prstGeom>
          <a:noFill/>
          <a:ln w="12700" cap="flat" cmpd="sng" algn="ctr">
            <a:solidFill>
              <a:srgbClr val="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sp>
        <p:nvSpPr>
          <p:cNvPr id="4" name="Slide Number Placeholder 3">
            <a:extLst>
              <a:ext uri="{FF2B5EF4-FFF2-40B4-BE49-F238E27FC236}">
                <a16:creationId xmlns:a16="http://schemas.microsoft.com/office/drawing/2014/main" id="{21BFE5E4-9761-494A-86C9-275A6EE6B190}"/>
              </a:ext>
            </a:extLst>
          </p:cNvPr>
          <p:cNvSpPr>
            <a:spLocks noGrp="1"/>
          </p:cNvSpPr>
          <p:nvPr>
            <p:ph type="sldNum" sz="quarter" idx="12"/>
          </p:nvPr>
        </p:nvSpPr>
        <p:spPr>
          <a:xfrm>
            <a:off x="11311128" y="6272784"/>
            <a:ext cx="640080" cy="365125"/>
          </a:xfrm>
        </p:spPr>
        <p:txBody>
          <a:bodyPr>
            <a:normAutofit/>
          </a:bodyPr>
          <a:lstStyle/>
          <a:p>
            <a:pPr>
              <a:spcAft>
                <a:spcPts val="600"/>
              </a:spcAft>
            </a:pPr>
            <a:fld id="{4FAB73BC-B049-4115-A692-8D63A059BFB8}" type="slidenum">
              <a:rPr lang="en-US" smtClean="0"/>
              <a:pPr>
                <a:spcAft>
                  <a:spcPts val="600"/>
                </a:spcAft>
              </a:pPr>
              <a:t>17</a:t>
            </a:fld>
            <a:endParaRPr lang="en-US" dirty="0"/>
          </a:p>
        </p:txBody>
      </p:sp>
    </p:spTree>
    <p:extLst>
      <p:ext uri="{BB962C8B-B14F-4D97-AF65-F5344CB8AC3E}">
        <p14:creationId xmlns:p14="http://schemas.microsoft.com/office/powerpoint/2010/main" val="80671999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E009DD9B-5EE2-4C0D-8B2B-351C8C1022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E720DB99-7745-4E75-9D96-AAB6D55C53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464119"/>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a:extLst>
              <a:ext uri="{FF2B5EF4-FFF2-40B4-BE49-F238E27FC236}">
                <a16:creationId xmlns:a16="http://schemas.microsoft.com/office/drawing/2014/main" id="{D68803C4-E159-4360-B7BB-74205C8F78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601952"/>
            <a:ext cx="10222992" cy="1385874"/>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a:extLst>
              <a:ext uri="{FF2B5EF4-FFF2-40B4-BE49-F238E27FC236}">
                <a16:creationId xmlns:a16="http://schemas.microsoft.com/office/drawing/2014/main" id="{504B0465-3B07-49BF-BEA7-D8147624629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2038655"/>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40744ED0-3DA8-4DE0-AFDA-127C17EBFB9B}"/>
              </a:ext>
            </a:extLst>
          </p:cNvPr>
          <p:cNvSpPr>
            <a:spLocks noGrp="1"/>
          </p:cNvSpPr>
          <p:nvPr>
            <p:ph type="title"/>
          </p:nvPr>
        </p:nvSpPr>
        <p:spPr>
          <a:xfrm>
            <a:off x="1069848" y="484632"/>
            <a:ext cx="10058400" cy="1609344"/>
          </a:xfrm>
        </p:spPr>
        <p:txBody>
          <a:bodyPr>
            <a:normAutofit/>
          </a:bodyPr>
          <a:lstStyle/>
          <a:p>
            <a:pPr algn="ctr"/>
            <a:r>
              <a:rPr lang="en-US" dirty="0"/>
              <a:t>Next Steps</a:t>
            </a:r>
          </a:p>
        </p:txBody>
      </p:sp>
      <p:sp>
        <p:nvSpPr>
          <p:cNvPr id="3" name="Content Placeholder 2">
            <a:extLst>
              <a:ext uri="{FF2B5EF4-FFF2-40B4-BE49-F238E27FC236}">
                <a16:creationId xmlns:a16="http://schemas.microsoft.com/office/drawing/2014/main" id="{E138F980-743C-442E-A8B9-BDCA9A5248AC}"/>
              </a:ext>
            </a:extLst>
          </p:cNvPr>
          <p:cNvSpPr>
            <a:spLocks noGrp="1"/>
          </p:cNvSpPr>
          <p:nvPr>
            <p:ph idx="1"/>
          </p:nvPr>
        </p:nvSpPr>
        <p:spPr>
          <a:xfrm>
            <a:off x="1069848" y="2170167"/>
            <a:ext cx="10058400" cy="4467741"/>
          </a:xfrm>
        </p:spPr>
        <p:txBody>
          <a:bodyPr>
            <a:normAutofit/>
          </a:bodyPr>
          <a:lstStyle/>
          <a:p>
            <a:endParaRPr lang="en-US" sz="2400" dirty="0"/>
          </a:p>
          <a:p>
            <a:r>
              <a:rPr lang="en-US" sz="2400" dirty="0"/>
              <a:t>Please complete the orientation quiz under New Student Orientation.</a:t>
            </a:r>
          </a:p>
          <a:p>
            <a:pPr marL="0" indent="0" algn="ctr">
              <a:buNone/>
            </a:pPr>
            <a:r>
              <a:rPr lang="en-US" sz="2400" dirty="0">
                <a:highlight>
                  <a:srgbClr val="FFFF00"/>
                </a:highlight>
                <a:hlinkClick r:id="rId4">
                  <a:extLst>
                    <a:ext uri="{A12FA001-AC4F-418D-AE19-62706E023703}">
                      <ahyp:hlinkClr xmlns:ahyp="http://schemas.microsoft.com/office/drawing/2018/hyperlinkcolor" val="tx"/>
                    </a:ext>
                  </a:extLst>
                </a:hlinkClick>
              </a:rPr>
              <a:t>https://form.jotform.com/202244232215137</a:t>
            </a:r>
            <a:endParaRPr lang="en-US" sz="2400" dirty="0">
              <a:highlight>
                <a:srgbClr val="FFFF00"/>
              </a:highlight>
            </a:endParaRPr>
          </a:p>
          <a:p>
            <a:pPr marL="0" indent="0">
              <a:buNone/>
            </a:pPr>
            <a:endParaRPr lang="en-US" dirty="0"/>
          </a:p>
          <a:p>
            <a:pPr marL="0" indent="0">
              <a:buNone/>
            </a:pPr>
            <a:endParaRPr lang="en-US" dirty="0"/>
          </a:p>
          <a:p>
            <a:pPr marL="0" indent="0" algn="ctr">
              <a:buNone/>
            </a:pPr>
            <a:r>
              <a:rPr lang="en-US" sz="2400" dirty="0"/>
              <a:t>Thank you for choosing Goodwill Technical College.</a:t>
            </a:r>
          </a:p>
        </p:txBody>
      </p:sp>
      <p:sp>
        <p:nvSpPr>
          <p:cNvPr id="17" name="Oval 16">
            <a:extLst>
              <a:ext uri="{FF2B5EF4-FFF2-40B4-BE49-F238E27FC236}">
                <a16:creationId xmlns:a16="http://schemas.microsoft.com/office/drawing/2014/main" id="{49B7FFA5-14CB-4A4F-9BCC-CA3AA5D9D2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01725" y="6229681"/>
            <a:ext cx="457200" cy="457200"/>
          </a:xfrm>
          <a:prstGeom prst="ellipse">
            <a:avLst/>
          </a:prstGeom>
          <a:blipFill dpi="0" rotWithShape="1">
            <a:blip r:embed="rId5">
              <a:duotone>
                <a:schemeClr val="accent1">
                  <a:shade val="45000"/>
                  <a:satMod val="135000"/>
                </a:schemeClr>
                <a:prstClr val="white"/>
              </a:duotone>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9" name="Oval 18">
            <a:extLst>
              <a:ext uri="{FF2B5EF4-FFF2-40B4-BE49-F238E27FC236}">
                <a16:creationId xmlns:a16="http://schemas.microsoft.com/office/drawing/2014/main" id="{04E48745-7512-4EC2-9E20-9092D12150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30918" y="6258874"/>
            <a:ext cx="398813" cy="398815"/>
          </a:xfrm>
          <a:prstGeom prst="ellipse">
            <a:avLst/>
          </a:prstGeom>
          <a:noFill/>
          <a:ln w="12700" cap="flat" cmpd="sng" algn="ctr">
            <a:solidFill>
              <a:srgbClr val="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sp>
        <p:nvSpPr>
          <p:cNvPr id="4" name="Slide Number Placeholder 3">
            <a:extLst>
              <a:ext uri="{FF2B5EF4-FFF2-40B4-BE49-F238E27FC236}">
                <a16:creationId xmlns:a16="http://schemas.microsoft.com/office/drawing/2014/main" id="{21BFE5E4-9761-494A-86C9-275A6EE6B190}"/>
              </a:ext>
            </a:extLst>
          </p:cNvPr>
          <p:cNvSpPr>
            <a:spLocks noGrp="1"/>
          </p:cNvSpPr>
          <p:nvPr>
            <p:ph type="sldNum" sz="quarter" idx="12"/>
          </p:nvPr>
        </p:nvSpPr>
        <p:spPr>
          <a:xfrm>
            <a:off x="11311128" y="6272784"/>
            <a:ext cx="640080" cy="365125"/>
          </a:xfrm>
        </p:spPr>
        <p:txBody>
          <a:bodyPr>
            <a:normAutofit/>
          </a:bodyPr>
          <a:lstStyle/>
          <a:p>
            <a:pPr>
              <a:spcAft>
                <a:spcPts val="600"/>
              </a:spcAft>
            </a:pPr>
            <a:fld id="{4FAB73BC-B049-4115-A692-8D63A059BFB8}" type="slidenum">
              <a:rPr lang="en-US" smtClean="0"/>
              <a:pPr>
                <a:spcAft>
                  <a:spcPts val="600"/>
                </a:spcAft>
              </a:pPr>
              <a:t>18</a:t>
            </a:fld>
            <a:endParaRPr lang="en-US" dirty="0"/>
          </a:p>
        </p:txBody>
      </p:sp>
    </p:spTree>
    <p:extLst>
      <p:ext uri="{BB962C8B-B14F-4D97-AF65-F5344CB8AC3E}">
        <p14:creationId xmlns:p14="http://schemas.microsoft.com/office/powerpoint/2010/main" val="31148076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01F226-973C-47FF-8C46-2DE305B60EDA}"/>
              </a:ext>
            </a:extLst>
          </p:cNvPr>
          <p:cNvSpPr>
            <a:spLocks noGrp="1"/>
          </p:cNvSpPr>
          <p:nvPr>
            <p:ph type="title"/>
          </p:nvPr>
        </p:nvSpPr>
        <p:spPr>
          <a:xfrm>
            <a:off x="1069848" y="484632"/>
            <a:ext cx="10058400" cy="1042325"/>
          </a:xfrm>
        </p:spPr>
        <p:txBody>
          <a:bodyPr>
            <a:normAutofit/>
          </a:bodyPr>
          <a:lstStyle/>
          <a:p>
            <a:pPr algn="ctr"/>
            <a:r>
              <a:rPr lang="en-US" sz="4000" dirty="0"/>
              <a:t>Our Missions</a:t>
            </a:r>
          </a:p>
        </p:txBody>
      </p:sp>
      <p:sp>
        <p:nvSpPr>
          <p:cNvPr id="3" name="Content Placeholder 2">
            <a:extLst>
              <a:ext uri="{FF2B5EF4-FFF2-40B4-BE49-F238E27FC236}">
                <a16:creationId xmlns:a16="http://schemas.microsoft.com/office/drawing/2014/main" id="{7A242A9E-A45D-4744-8E6E-FD4434C4F523}"/>
              </a:ext>
            </a:extLst>
          </p:cNvPr>
          <p:cNvSpPr>
            <a:spLocks noGrp="1"/>
          </p:cNvSpPr>
          <p:nvPr>
            <p:ph sz="half" idx="2"/>
          </p:nvPr>
        </p:nvSpPr>
        <p:spPr/>
        <p:txBody>
          <a:bodyPr>
            <a:normAutofit/>
          </a:bodyPr>
          <a:lstStyle/>
          <a:p>
            <a:pPr marL="0" indent="0">
              <a:buNone/>
            </a:pPr>
            <a:r>
              <a:rPr lang="en-US" sz="2400" dirty="0">
                <a:ea typeface="Microsoft Sans Serif" panose="020B0604020202020204" pitchFamily="34" charset="0"/>
                <a:cs typeface="Microsoft Sans Serif" panose="020B0604020202020204" pitchFamily="34" charset="0"/>
              </a:rPr>
              <a:t>Goodwill Industries of Southeastern Louisiana, Inc. offers opportunities to people with disabilities or other barriers to improve their economic self-sufficiency through training, education, support services and employment.</a:t>
            </a:r>
          </a:p>
          <a:p>
            <a:pPr marL="0" indent="0">
              <a:buNone/>
            </a:pPr>
            <a:endParaRPr lang="en-US" dirty="0"/>
          </a:p>
          <a:p>
            <a:pPr marL="0" indent="0">
              <a:buNone/>
            </a:pPr>
            <a:endParaRPr lang="en-US" dirty="0"/>
          </a:p>
        </p:txBody>
      </p:sp>
      <p:sp>
        <p:nvSpPr>
          <p:cNvPr id="8" name="Content Placeholder 7">
            <a:extLst>
              <a:ext uri="{FF2B5EF4-FFF2-40B4-BE49-F238E27FC236}">
                <a16:creationId xmlns:a16="http://schemas.microsoft.com/office/drawing/2014/main" id="{1AC9A284-A2D9-41EB-BB11-06D470F593AD}"/>
              </a:ext>
            </a:extLst>
          </p:cNvPr>
          <p:cNvSpPr>
            <a:spLocks noGrp="1"/>
          </p:cNvSpPr>
          <p:nvPr>
            <p:ph sz="quarter" idx="4"/>
          </p:nvPr>
        </p:nvSpPr>
        <p:spPr>
          <a:xfrm>
            <a:off x="6966526" y="2743200"/>
            <a:ext cx="4152578" cy="3291840"/>
          </a:xfrm>
        </p:spPr>
        <p:txBody>
          <a:bodyPr>
            <a:normAutofit/>
          </a:bodyPr>
          <a:lstStyle/>
          <a:p>
            <a:pPr marL="0" indent="0">
              <a:buNone/>
            </a:pPr>
            <a:r>
              <a:rPr lang="en-US" sz="2400" dirty="0"/>
              <a:t>Goodwill Technical College offers quality occupational education in a supportive environment that prepares students for competitive employment.</a:t>
            </a:r>
          </a:p>
        </p:txBody>
      </p:sp>
      <p:sp>
        <p:nvSpPr>
          <p:cNvPr id="4" name="Slide Number Placeholder 3">
            <a:extLst>
              <a:ext uri="{FF2B5EF4-FFF2-40B4-BE49-F238E27FC236}">
                <a16:creationId xmlns:a16="http://schemas.microsoft.com/office/drawing/2014/main" id="{A5DFCE7D-EAD4-4CF6-8F14-11CC26D03467}"/>
              </a:ext>
            </a:extLst>
          </p:cNvPr>
          <p:cNvSpPr>
            <a:spLocks noGrp="1"/>
          </p:cNvSpPr>
          <p:nvPr>
            <p:ph type="sldNum" sz="quarter" idx="12"/>
          </p:nvPr>
        </p:nvSpPr>
        <p:spPr/>
        <p:txBody>
          <a:bodyPr/>
          <a:lstStyle/>
          <a:p>
            <a:fld id="{4FAB73BC-B049-4115-A692-8D63A059BFB8}" type="slidenum">
              <a:rPr lang="en-US" smtClean="0"/>
              <a:t>2</a:t>
            </a:fld>
            <a:endParaRPr lang="en-US" dirty="0"/>
          </a:p>
        </p:txBody>
      </p:sp>
      <p:pic>
        <p:nvPicPr>
          <p:cNvPr id="10" name="Picture 9" descr="A close up of a logo&#10;&#10;Description automatically generated">
            <a:extLst>
              <a:ext uri="{FF2B5EF4-FFF2-40B4-BE49-F238E27FC236}">
                <a16:creationId xmlns:a16="http://schemas.microsoft.com/office/drawing/2014/main" id="{99E25D56-A33D-45CB-8DE1-C23DB8343E85}"/>
              </a:ext>
            </a:extLst>
          </p:cNvPr>
          <p:cNvPicPr>
            <a:picLocks noChangeAspect="1"/>
          </p:cNvPicPr>
          <p:nvPr/>
        </p:nvPicPr>
        <p:blipFill>
          <a:blip r:embed="rId2"/>
          <a:stretch>
            <a:fillRect/>
          </a:stretch>
        </p:blipFill>
        <p:spPr>
          <a:xfrm>
            <a:off x="6966526" y="1526958"/>
            <a:ext cx="4030410" cy="1216241"/>
          </a:xfrm>
          <a:prstGeom prst="rect">
            <a:avLst/>
          </a:prstGeom>
        </p:spPr>
      </p:pic>
      <p:pic>
        <p:nvPicPr>
          <p:cNvPr id="14" name="Picture 13" descr="A picture containing drawing&#10;&#10;Description automatically generated">
            <a:extLst>
              <a:ext uri="{FF2B5EF4-FFF2-40B4-BE49-F238E27FC236}">
                <a16:creationId xmlns:a16="http://schemas.microsoft.com/office/drawing/2014/main" id="{BA09FBF5-FC59-4FED-9DA7-DD0E36CF06EF}"/>
              </a:ext>
            </a:extLst>
          </p:cNvPr>
          <p:cNvPicPr>
            <a:picLocks noChangeAspect="1"/>
          </p:cNvPicPr>
          <p:nvPr/>
        </p:nvPicPr>
        <p:blipFill>
          <a:blip r:embed="rId3"/>
          <a:stretch>
            <a:fillRect/>
          </a:stretch>
        </p:blipFill>
        <p:spPr>
          <a:xfrm>
            <a:off x="1195064" y="1632013"/>
            <a:ext cx="4344602" cy="923925"/>
          </a:xfrm>
          <a:prstGeom prst="rect">
            <a:avLst/>
          </a:prstGeom>
        </p:spPr>
      </p:pic>
    </p:spTree>
    <p:extLst>
      <p:ext uri="{BB962C8B-B14F-4D97-AF65-F5344CB8AC3E}">
        <p14:creationId xmlns:p14="http://schemas.microsoft.com/office/powerpoint/2010/main" val="10943567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E009DD9B-5EE2-4C0D-8B2B-351C8C1022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E720DB99-7745-4E75-9D96-AAB6D55C53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464119"/>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a:extLst>
              <a:ext uri="{FF2B5EF4-FFF2-40B4-BE49-F238E27FC236}">
                <a16:creationId xmlns:a16="http://schemas.microsoft.com/office/drawing/2014/main" id="{D68803C4-E159-4360-B7BB-74205C8F78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601952"/>
            <a:ext cx="10222992" cy="1385874"/>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a:extLst>
              <a:ext uri="{FF2B5EF4-FFF2-40B4-BE49-F238E27FC236}">
                <a16:creationId xmlns:a16="http://schemas.microsoft.com/office/drawing/2014/main" id="{504B0465-3B07-49BF-BEA7-D8147624629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2038655"/>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7B5B6E55-3614-48C4-9813-24CF58AE860E}"/>
              </a:ext>
            </a:extLst>
          </p:cNvPr>
          <p:cNvSpPr>
            <a:spLocks noGrp="1"/>
          </p:cNvSpPr>
          <p:nvPr>
            <p:ph type="title"/>
          </p:nvPr>
        </p:nvSpPr>
        <p:spPr>
          <a:xfrm>
            <a:off x="1069848" y="484632"/>
            <a:ext cx="10058400" cy="1609344"/>
          </a:xfrm>
        </p:spPr>
        <p:txBody>
          <a:bodyPr>
            <a:normAutofit/>
          </a:bodyPr>
          <a:lstStyle/>
          <a:p>
            <a:r>
              <a:rPr lang="en-US" dirty="0"/>
              <a:t>COVID-19 Updates</a:t>
            </a:r>
          </a:p>
        </p:txBody>
      </p:sp>
      <p:sp>
        <p:nvSpPr>
          <p:cNvPr id="3" name="Content Placeholder 2">
            <a:extLst>
              <a:ext uri="{FF2B5EF4-FFF2-40B4-BE49-F238E27FC236}">
                <a16:creationId xmlns:a16="http://schemas.microsoft.com/office/drawing/2014/main" id="{F9B3CF6B-B60F-40D1-8A12-16FE6284CB1E}"/>
              </a:ext>
            </a:extLst>
          </p:cNvPr>
          <p:cNvSpPr>
            <a:spLocks noGrp="1"/>
          </p:cNvSpPr>
          <p:nvPr>
            <p:ph idx="1"/>
          </p:nvPr>
        </p:nvSpPr>
        <p:spPr>
          <a:xfrm>
            <a:off x="1069848" y="2320412"/>
            <a:ext cx="10058400" cy="3851787"/>
          </a:xfrm>
        </p:spPr>
        <p:txBody>
          <a:bodyPr>
            <a:normAutofit/>
          </a:bodyPr>
          <a:lstStyle/>
          <a:p>
            <a:r>
              <a:rPr lang="en-US" dirty="0"/>
              <a:t>Face masks are mandatory and must always be worn within the building</a:t>
            </a:r>
          </a:p>
          <a:p>
            <a:r>
              <a:rPr lang="en-US" dirty="0"/>
              <a:t>Social distancing (maintaining 6 feet of physical distance) will be enforced for the safety of all students, staff and faculty</a:t>
            </a:r>
          </a:p>
          <a:p>
            <a:r>
              <a:rPr lang="en-US" dirty="0"/>
              <a:t>Please follow all guidelines and signs around the building</a:t>
            </a:r>
          </a:p>
          <a:p>
            <a:r>
              <a:rPr lang="en-US" dirty="0"/>
              <a:t>Please try to minimize the number of people in the restroom at a time</a:t>
            </a:r>
          </a:p>
          <a:p>
            <a:r>
              <a:rPr lang="en-US" dirty="0"/>
              <a:t>All desks are separated 6 feet apart; please do not rearrange seating </a:t>
            </a:r>
          </a:p>
          <a:p>
            <a:pPr marL="0" indent="0">
              <a:buNone/>
            </a:pPr>
            <a:endParaRPr lang="en-US" dirty="0"/>
          </a:p>
        </p:txBody>
      </p:sp>
      <p:sp>
        <p:nvSpPr>
          <p:cNvPr id="17" name="Oval 16">
            <a:extLst>
              <a:ext uri="{FF2B5EF4-FFF2-40B4-BE49-F238E27FC236}">
                <a16:creationId xmlns:a16="http://schemas.microsoft.com/office/drawing/2014/main" id="{49B7FFA5-14CB-4A4F-9BCC-CA3AA5D9D2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01725" y="6229681"/>
            <a:ext cx="457200" cy="457200"/>
          </a:xfrm>
          <a:prstGeom prst="ellipse">
            <a:avLst/>
          </a:prstGeom>
          <a:blipFill dpi="0" rotWithShape="1">
            <a:blip r:embed="rId4">
              <a:duotone>
                <a:schemeClr val="accent1">
                  <a:shade val="45000"/>
                  <a:satMod val="135000"/>
                </a:schemeClr>
                <a:prstClr val="white"/>
              </a:duotone>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9" name="Oval 18">
            <a:extLst>
              <a:ext uri="{FF2B5EF4-FFF2-40B4-BE49-F238E27FC236}">
                <a16:creationId xmlns:a16="http://schemas.microsoft.com/office/drawing/2014/main" id="{04E48745-7512-4EC2-9E20-9092D12150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30918" y="6258874"/>
            <a:ext cx="398813" cy="398815"/>
          </a:xfrm>
          <a:prstGeom prst="ellipse">
            <a:avLst/>
          </a:prstGeom>
          <a:noFill/>
          <a:ln w="12700" cap="flat" cmpd="sng" algn="ctr">
            <a:solidFill>
              <a:srgbClr val="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sp>
        <p:nvSpPr>
          <p:cNvPr id="4" name="Slide Number Placeholder 3">
            <a:extLst>
              <a:ext uri="{FF2B5EF4-FFF2-40B4-BE49-F238E27FC236}">
                <a16:creationId xmlns:a16="http://schemas.microsoft.com/office/drawing/2014/main" id="{5E601FE9-6B03-4607-A9D3-98B2865A0157}"/>
              </a:ext>
            </a:extLst>
          </p:cNvPr>
          <p:cNvSpPr>
            <a:spLocks noGrp="1"/>
          </p:cNvSpPr>
          <p:nvPr>
            <p:ph type="sldNum" sz="quarter" idx="12"/>
          </p:nvPr>
        </p:nvSpPr>
        <p:spPr>
          <a:xfrm>
            <a:off x="11311128" y="6272784"/>
            <a:ext cx="640080" cy="365125"/>
          </a:xfrm>
        </p:spPr>
        <p:txBody>
          <a:bodyPr>
            <a:normAutofit/>
          </a:bodyPr>
          <a:lstStyle/>
          <a:p>
            <a:pPr>
              <a:spcAft>
                <a:spcPts val="600"/>
              </a:spcAft>
            </a:pPr>
            <a:fld id="{4FAB73BC-B049-4115-A692-8D63A059BFB8}" type="slidenum">
              <a:rPr lang="en-US" smtClean="0"/>
              <a:pPr>
                <a:spcAft>
                  <a:spcPts val="600"/>
                </a:spcAft>
              </a:pPr>
              <a:t>3</a:t>
            </a:fld>
            <a:endParaRPr lang="en-US" dirty="0"/>
          </a:p>
        </p:txBody>
      </p:sp>
    </p:spTree>
    <p:extLst>
      <p:ext uri="{BB962C8B-B14F-4D97-AF65-F5344CB8AC3E}">
        <p14:creationId xmlns:p14="http://schemas.microsoft.com/office/powerpoint/2010/main" val="10205775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6" name="Rectangle 79">
            <a:extLst>
              <a:ext uri="{FF2B5EF4-FFF2-40B4-BE49-F238E27FC236}">
                <a16:creationId xmlns:a16="http://schemas.microsoft.com/office/drawing/2014/main" id="{52D7B7EA-B235-4664-A3CC-3670637C7C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51672" y="0"/>
            <a:ext cx="7540328"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E4CB31B8-5C2F-405D-A67E-20301799DA3A}"/>
              </a:ext>
            </a:extLst>
          </p:cNvPr>
          <p:cNvSpPr>
            <a:spLocks noGrp="1"/>
          </p:cNvSpPr>
          <p:nvPr>
            <p:ph type="title"/>
          </p:nvPr>
        </p:nvSpPr>
        <p:spPr>
          <a:xfrm>
            <a:off x="4970109" y="484632"/>
            <a:ext cx="6730277" cy="1609344"/>
          </a:xfrm>
          <a:ln>
            <a:noFill/>
          </a:ln>
        </p:spPr>
        <p:txBody>
          <a:bodyPr>
            <a:normAutofit/>
          </a:bodyPr>
          <a:lstStyle/>
          <a:p>
            <a:r>
              <a:rPr lang="en-US" sz="4400" dirty="0">
                <a:latin typeface="Georgia" panose="02040502050405020303" pitchFamily="18" charset="0"/>
              </a:rPr>
              <a:t>Faculty, Staff &amp; Administrators</a:t>
            </a:r>
          </a:p>
        </p:txBody>
      </p:sp>
      <p:pic>
        <p:nvPicPr>
          <p:cNvPr id="4" name="Picture 2" descr="Image result for people icon">
            <a:extLst>
              <a:ext uri="{FF2B5EF4-FFF2-40B4-BE49-F238E27FC236}">
                <a16:creationId xmlns:a16="http://schemas.microsoft.com/office/drawing/2014/main" id="{71F5E8D0-047F-4159-A0CC-CBC4954C6668}"/>
              </a:ext>
            </a:extLst>
          </p:cNvPr>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633999" y="1573080"/>
            <a:ext cx="3722101" cy="3722101"/>
          </a:xfrm>
          <a:prstGeom prst="rect">
            <a:avLst/>
          </a:prstGeom>
          <a:noFill/>
          <a:extLst>
            <a:ext uri="{909E8E84-426E-40DD-AFC4-6F175D3DCCD1}">
              <a14:hiddenFill xmlns:a14="http://schemas.microsoft.com/office/drawing/2010/main">
                <a:solidFill>
                  <a:srgbClr val="FFFFFF"/>
                </a:solidFill>
              </a14:hiddenFill>
            </a:ext>
          </a:extLst>
        </p:spPr>
      </p:pic>
      <p:sp>
        <p:nvSpPr>
          <p:cNvPr id="3" name="Content Placeholder 2">
            <a:extLst>
              <a:ext uri="{FF2B5EF4-FFF2-40B4-BE49-F238E27FC236}">
                <a16:creationId xmlns:a16="http://schemas.microsoft.com/office/drawing/2014/main" id="{03E6FA57-73DD-4660-8185-DEC14EA4664D}"/>
              </a:ext>
            </a:extLst>
          </p:cNvPr>
          <p:cNvSpPr>
            <a:spLocks noGrp="1"/>
          </p:cNvSpPr>
          <p:nvPr>
            <p:ph idx="1"/>
          </p:nvPr>
        </p:nvSpPr>
        <p:spPr>
          <a:xfrm>
            <a:off x="4732256" y="2121407"/>
            <a:ext cx="7459743" cy="4430221"/>
          </a:xfrm>
        </p:spPr>
        <p:txBody>
          <a:bodyPr>
            <a:normAutofit/>
          </a:bodyPr>
          <a:lstStyle/>
          <a:p>
            <a:r>
              <a:rPr lang="en-US" sz="1400" dirty="0"/>
              <a:t>Jada Boudoin, Director of Student Affairs </a:t>
            </a:r>
          </a:p>
          <a:p>
            <a:r>
              <a:rPr lang="en-US" sz="1400" dirty="0"/>
              <a:t>James Conrad, Instructor, General Education</a:t>
            </a:r>
          </a:p>
          <a:p>
            <a:r>
              <a:rPr lang="en-US" sz="1400" dirty="0"/>
              <a:t>Triste Cosse’, Career Specialist </a:t>
            </a:r>
          </a:p>
          <a:p>
            <a:r>
              <a:rPr lang="en-US" sz="1400" dirty="0"/>
              <a:t>Shaleska Julian, Hospitality Lead Instructor </a:t>
            </a:r>
          </a:p>
          <a:p>
            <a:r>
              <a:rPr lang="en-US" sz="1400" dirty="0"/>
              <a:t>Scottie LeBlanc, Vice President of Mission Services </a:t>
            </a:r>
          </a:p>
          <a:p>
            <a:r>
              <a:rPr lang="en-US" sz="1400" dirty="0"/>
              <a:t>Eva Morgan, Administrative Assistant </a:t>
            </a:r>
          </a:p>
          <a:p>
            <a:r>
              <a:rPr lang="en-US" sz="1400" dirty="0"/>
              <a:t>Renee Gill-Pratt, Director of Engagement and Outreach  </a:t>
            </a:r>
          </a:p>
          <a:p>
            <a:r>
              <a:rPr lang="en-US" sz="1400" dirty="0"/>
              <a:t>Kristel Shelton, Financial Aid/ Account Manager </a:t>
            </a:r>
          </a:p>
          <a:p>
            <a:r>
              <a:rPr lang="en-US" sz="1400" dirty="0"/>
              <a:t>Juaniece Smith, College Counselor </a:t>
            </a:r>
          </a:p>
          <a:p>
            <a:r>
              <a:rPr lang="en-US" sz="1400" dirty="0"/>
              <a:t>Vanessa Sumler, Medical Billing &amp; Coding &amp; Medical Office Administrative Assistant Lead Instructor </a:t>
            </a:r>
          </a:p>
          <a:p>
            <a:r>
              <a:rPr lang="en-US" sz="1400" dirty="0"/>
              <a:t>LeShay Taylor, Enrollment Manager</a:t>
            </a:r>
          </a:p>
          <a:p>
            <a:r>
              <a:rPr lang="en-US" sz="1400" dirty="0"/>
              <a:t>Kiedra Williams, Chief Academic Officer </a:t>
            </a:r>
          </a:p>
          <a:p>
            <a:endParaRPr lang="en-US" sz="1400" dirty="0"/>
          </a:p>
          <a:p>
            <a:endParaRPr lang="en-US" sz="1400" dirty="0"/>
          </a:p>
        </p:txBody>
      </p:sp>
      <p:grpSp>
        <p:nvGrpSpPr>
          <p:cNvPr id="87" name="Group 81">
            <a:extLst>
              <a:ext uri="{FF2B5EF4-FFF2-40B4-BE49-F238E27FC236}">
                <a16:creationId xmlns:a16="http://schemas.microsoft.com/office/drawing/2014/main" id="{2E294CAC-35CA-441F-B151-F4CB2FC3A42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401725" y="6229681"/>
            <a:ext cx="457200" cy="457200"/>
            <a:chOff x="11361456" y="6195813"/>
            <a:chExt cx="548640" cy="548640"/>
          </a:xfrm>
        </p:grpSpPr>
        <p:sp>
          <p:nvSpPr>
            <p:cNvPr id="88" name="Oval 82">
              <a:extLst>
                <a:ext uri="{FF2B5EF4-FFF2-40B4-BE49-F238E27FC236}">
                  <a16:creationId xmlns:a16="http://schemas.microsoft.com/office/drawing/2014/main" id="{EE7A93FA-692C-4722-9FF8-93558F51931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361456" y="6195813"/>
              <a:ext cx="548640" cy="548640"/>
            </a:xfrm>
            <a:prstGeom prst="ellipse">
              <a:avLst/>
            </a:prstGeom>
            <a:blipFill dpi="0" rotWithShape="1">
              <a:blip r:embed="rId5">
                <a:duotone>
                  <a:schemeClr val="accent1">
                    <a:shade val="45000"/>
                    <a:satMod val="135000"/>
                  </a:schemeClr>
                  <a:prstClr val="white"/>
                </a:duotone>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89" name="Oval 83">
              <a:extLst>
                <a:ext uri="{FF2B5EF4-FFF2-40B4-BE49-F238E27FC236}">
                  <a16:creationId xmlns:a16="http://schemas.microsoft.com/office/drawing/2014/main" id="{39CE3E14-4DB8-422C-B234-F4E1EDF8C4E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396488" y="6230844"/>
              <a:ext cx="478576" cy="478578"/>
            </a:xfrm>
            <a:prstGeom prst="ellipse">
              <a:avLst/>
            </a:prstGeom>
            <a:noFill/>
            <a:ln w="12700" cap="flat" cmpd="sng" algn="ctr">
              <a:solidFill>
                <a:srgbClr val="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5" name="Slide Number Placeholder 4">
            <a:extLst>
              <a:ext uri="{FF2B5EF4-FFF2-40B4-BE49-F238E27FC236}">
                <a16:creationId xmlns:a16="http://schemas.microsoft.com/office/drawing/2014/main" id="{764CC8C4-5089-449A-95E7-4BBA023C6D71}"/>
              </a:ext>
            </a:extLst>
          </p:cNvPr>
          <p:cNvSpPr>
            <a:spLocks noGrp="1"/>
          </p:cNvSpPr>
          <p:nvPr>
            <p:ph type="sldNum" sz="quarter" idx="12"/>
          </p:nvPr>
        </p:nvSpPr>
        <p:spPr>
          <a:xfrm>
            <a:off x="11311128" y="6272784"/>
            <a:ext cx="640080" cy="365125"/>
          </a:xfrm>
        </p:spPr>
        <p:txBody>
          <a:bodyPr>
            <a:normAutofit/>
          </a:bodyPr>
          <a:lstStyle/>
          <a:p>
            <a:pPr>
              <a:spcAft>
                <a:spcPts val="600"/>
              </a:spcAft>
            </a:pPr>
            <a:fld id="{4FAB73BC-B049-4115-A692-8D63A059BFB8}" type="slidenum">
              <a:rPr lang="en-US" smtClean="0"/>
              <a:pPr>
                <a:spcAft>
                  <a:spcPts val="600"/>
                </a:spcAft>
              </a:pPr>
              <a:t>4</a:t>
            </a:fld>
            <a:endParaRPr lang="en-US" dirty="0"/>
          </a:p>
        </p:txBody>
      </p:sp>
    </p:spTree>
    <p:extLst>
      <p:ext uri="{BB962C8B-B14F-4D97-AF65-F5344CB8AC3E}">
        <p14:creationId xmlns:p14="http://schemas.microsoft.com/office/powerpoint/2010/main" val="19779895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 name="Rectangle 28">
            <a:extLst>
              <a:ext uri="{FF2B5EF4-FFF2-40B4-BE49-F238E27FC236}">
                <a16:creationId xmlns:a16="http://schemas.microsoft.com/office/drawing/2014/main" id="{B8CE2A87-DBA0-4B0D-98B6-FA36B850BA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7545274" cy="6857999"/>
          </a:xfrm>
          <a:prstGeom prst="rect">
            <a:avLst/>
          </a:prstGeom>
          <a:blipFill dpi="0" rotWithShape="1">
            <a:blip r:embed="rId3">
              <a:alphaModFix amt="60000"/>
              <a:lum bright="70000" contrast="-70000"/>
              <a:extLst>
                <a:ext uri="{BEBA8EAE-BF5A-486C-A8C5-ECC9F3942E4B}">
                  <a14:imgProps xmlns:a14="http://schemas.microsoft.com/office/drawing/2010/main">
                    <a14:imgLayer r:embed="rId4">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9E0F35FF-9378-4DE8-809A-B6E51F6E3CDA}"/>
              </a:ext>
            </a:extLst>
          </p:cNvPr>
          <p:cNvSpPr>
            <a:spLocks noGrp="1"/>
          </p:cNvSpPr>
          <p:nvPr>
            <p:ph type="title"/>
          </p:nvPr>
        </p:nvSpPr>
        <p:spPr>
          <a:xfrm>
            <a:off x="382280" y="484632"/>
            <a:ext cx="6743844" cy="1609344"/>
          </a:xfrm>
        </p:spPr>
        <p:txBody>
          <a:bodyPr>
            <a:normAutofit/>
          </a:bodyPr>
          <a:lstStyle/>
          <a:p>
            <a:r>
              <a:rPr lang="en-US" dirty="0"/>
              <a:t>Student IDs</a:t>
            </a:r>
            <a:endParaRPr lang="en-US" dirty="0">
              <a:latin typeface="Georgia" panose="02040502050405020303" pitchFamily="18" charset="0"/>
            </a:endParaRPr>
          </a:p>
        </p:txBody>
      </p:sp>
      <p:sp>
        <p:nvSpPr>
          <p:cNvPr id="3" name="Content Placeholder 2">
            <a:extLst>
              <a:ext uri="{FF2B5EF4-FFF2-40B4-BE49-F238E27FC236}">
                <a16:creationId xmlns:a16="http://schemas.microsoft.com/office/drawing/2014/main" id="{ECCAA2DF-1694-426A-962D-0A43EA4D2D16}"/>
              </a:ext>
            </a:extLst>
          </p:cNvPr>
          <p:cNvSpPr>
            <a:spLocks noGrp="1"/>
          </p:cNvSpPr>
          <p:nvPr>
            <p:ph idx="1"/>
          </p:nvPr>
        </p:nvSpPr>
        <p:spPr>
          <a:xfrm>
            <a:off x="382279" y="2121408"/>
            <a:ext cx="6743845" cy="4050792"/>
          </a:xfrm>
        </p:spPr>
        <p:txBody>
          <a:bodyPr>
            <a:normAutofit/>
          </a:bodyPr>
          <a:lstStyle/>
          <a:p>
            <a:pPr>
              <a:buFont typeface="Arial" panose="020B0604020202020204" pitchFamily="34" charset="0"/>
              <a:buChar char="•"/>
            </a:pPr>
            <a:r>
              <a:rPr lang="en-US" sz="1800" dirty="0"/>
              <a:t>Student ID pictures will be taken the first day/week of the semester by a college staff member</a:t>
            </a:r>
            <a:endParaRPr lang="en-US" sz="1800" dirty="0">
              <a:solidFill>
                <a:srgbClr val="00589A"/>
              </a:solidFill>
            </a:endParaRPr>
          </a:p>
          <a:p>
            <a:pPr>
              <a:buFont typeface="Arial" panose="020B0604020202020204" pitchFamily="34" charset="0"/>
              <a:buChar char="•"/>
            </a:pPr>
            <a:r>
              <a:rPr lang="en-US" sz="1800" dirty="0"/>
              <a:t>Student IDs will only grant you access to certain areas of the building during certain times </a:t>
            </a:r>
          </a:p>
          <a:p>
            <a:pPr>
              <a:buFont typeface="Arial" panose="020B0604020202020204" pitchFamily="34" charset="0"/>
              <a:buChar char="•"/>
            </a:pPr>
            <a:r>
              <a:rPr lang="en-US" sz="1800" dirty="0"/>
              <a:t>Student IDs must always be worn while on campus </a:t>
            </a:r>
          </a:p>
          <a:p>
            <a:pPr>
              <a:buFont typeface="Arial" panose="020B0604020202020204" pitchFamily="34" charset="0"/>
              <a:buChar char="•"/>
            </a:pPr>
            <a:r>
              <a:rPr lang="en-US" sz="1800" dirty="0"/>
              <a:t>Students may use IDs to enter the building through the parking garage walk-in gate</a:t>
            </a:r>
          </a:p>
          <a:p>
            <a:pPr marL="0" indent="0">
              <a:buNone/>
            </a:pPr>
            <a:endParaRPr lang="en-US" sz="1800" dirty="0"/>
          </a:p>
          <a:p>
            <a:pPr marL="0" indent="0">
              <a:buNone/>
            </a:pPr>
            <a:endParaRPr lang="en-US" sz="1800" dirty="0"/>
          </a:p>
        </p:txBody>
      </p:sp>
      <p:pic>
        <p:nvPicPr>
          <p:cNvPr id="6" name="Picture 5">
            <a:extLst>
              <a:ext uri="{FF2B5EF4-FFF2-40B4-BE49-F238E27FC236}">
                <a16:creationId xmlns:a16="http://schemas.microsoft.com/office/drawing/2014/main" id="{193FA05D-195D-4EFD-BB13-393F6008C3EE}"/>
              </a:ext>
            </a:extLst>
          </p:cNvPr>
          <p:cNvPicPr>
            <a:picLocks noChangeAspect="1"/>
          </p:cNvPicPr>
          <p:nvPr/>
        </p:nvPicPr>
        <p:blipFill rotWithShape="1">
          <a:blip r:embed="rId5"/>
          <a:srcRect l="14123" r="23371" b="-2"/>
          <a:stretch/>
        </p:blipFill>
        <p:spPr>
          <a:xfrm>
            <a:off x="7508403" y="38110"/>
            <a:ext cx="4646726" cy="6857990"/>
          </a:xfrm>
          <a:prstGeom prst="rect">
            <a:avLst/>
          </a:prstGeom>
        </p:spPr>
      </p:pic>
      <p:grpSp>
        <p:nvGrpSpPr>
          <p:cNvPr id="31" name="Group 30">
            <a:extLst>
              <a:ext uri="{FF2B5EF4-FFF2-40B4-BE49-F238E27FC236}">
                <a16:creationId xmlns:a16="http://schemas.microsoft.com/office/drawing/2014/main" id="{3F4FDEC5-B98A-4D9F-BB63-FA5A1ED9D3BB}"/>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401725" y="6229681"/>
            <a:ext cx="457200" cy="457200"/>
            <a:chOff x="11361456" y="6195813"/>
            <a:chExt cx="548640" cy="548640"/>
          </a:xfrm>
        </p:grpSpPr>
        <p:sp>
          <p:nvSpPr>
            <p:cNvPr id="32" name="Oval 31">
              <a:extLst>
                <a:ext uri="{FF2B5EF4-FFF2-40B4-BE49-F238E27FC236}">
                  <a16:creationId xmlns:a16="http://schemas.microsoft.com/office/drawing/2014/main" id="{D779EAC7-1067-454B-8145-AE5BF6ECBF1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361456" y="6195813"/>
              <a:ext cx="548640" cy="548640"/>
            </a:xfrm>
            <a:prstGeom prst="ellipse">
              <a:avLst/>
            </a:prstGeom>
            <a:blipFill dpi="0" rotWithShape="1">
              <a:blip r:embed="rId6">
                <a:duotone>
                  <a:schemeClr val="accent1">
                    <a:shade val="45000"/>
                    <a:satMod val="135000"/>
                  </a:schemeClr>
                  <a:prstClr val="white"/>
                </a:duotone>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33" name="Oval 32">
              <a:extLst>
                <a:ext uri="{FF2B5EF4-FFF2-40B4-BE49-F238E27FC236}">
                  <a16:creationId xmlns:a16="http://schemas.microsoft.com/office/drawing/2014/main" id="{8BEA0E4E-FF8C-4EBC-87F8-743D03BEBFA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396488" y="6230844"/>
              <a:ext cx="478576" cy="478578"/>
            </a:xfrm>
            <a:prstGeom prst="ellipse">
              <a:avLst/>
            </a:prstGeom>
            <a:noFill/>
            <a:ln w="12700" cap="flat" cmpd="sng" algn="ctr">
              <a:solidFill>
                <a:srgbClr val="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4" name="Slide Number Placeholder 3">
            <a:extLst>
              <a:ext uri="{FF2B5EF4-FFF2-40B4-BE49-F238E27FC236}">
                <a16:creationId xmlns:a16="http://schemas.microsoft.com/office/drawing/2014/main" id="{DD9364C4-0D1E-4BFA-9CD4-940271C24DEC}"/>
              </a:ext>
            </a:extLst>
          </p:cNvPr>
          <p:cNvSpPr>
            <a:spLocks noGrp="1"/>
          </p:cNvSpPr>
          <p:nvPr>
            <p:ph type="sldNum" sz="quarter" idx="12"/>
          </p:nvPr>
        </p:nvSpPr>
        <p:spPr>
          <a:xfrm>
            <a:off x="11311128" y="6272784"/>
            <a:ext cx="640080" cy="365125"/>
          </a:xfrm>
        </p:spPr>
        <p:txBody>
          <a:bodyPr>
            <a:normAutofit/>
          </a:bodyPr>
          <a:lstStyle/>
          <a:p>
            <a:pPr>
              <a:spcAft>
                <a:spcPts val="600"/>
              </a:spcAft>
            </a:pPr>
            <a:fld id="{4FAB73BC-B049-4115-A692-8D63A059BFB8}" type="slidenum">
              <a:rPr lang="en-US" smtClean="0"/>
              <a:pPr>
                <a:spcAft>
                  <a:spcPts val="600"/>
                </a:spcAft>
              </a:pPr>
              <a:t>5</a:t>
            </a:fld>
            <a:endParaRPr lang="en-US" dirty="0"/>
          </a:p>
        </p:txBody>
      </p:sp>
      <p:sp>
        <p:nvSpPr>
          <p:cNvPr id="11" name="TextBox 10">
            <a:extLst>
              <a:ext uri="{FF2B5EF4-FFF2-40B4-BE49-F238E27FC236}">
                <a16:creationId xmlns:a16="http://schemas.microsoft.com/office/drawing/2014/main" id="{9BF8BA71-DC6A-4459-8DAD-8D64599A8F17}"/>
              </a:ext>
            </a:extLst>
          </p:cNvPr>
          <p:cNvSpPr txBox="1"/>
          <p:nvPr/>
        </p:nvSpPr>
        <p:spPr>
          <a:xfrm>
            <a:off x="7688064" y="111660"/>
            <a:ext cx="1171851" cy="369332"/>
          </a:xfrm>
          <a:prstGeom prst="rect">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r>
              <a:rPr lang="en-US" b="1" dirty="0"/>
              <a:t>EXAMPLE</a:t>
            </a:r>
          </a:p>
        </p:txBody>
      </p:sp>
    </p:spTree>
    <p:extLst>
      <p:ext uri="{BB962C8B-B14F-4D97-AF65-F5344CB8AC3E}">
        <p14:creationId xmlns:p14="http://schemas.microsoft.com/office/powerpoint/2010/main" val="35416701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3C06EAFD-0C69-4B3B-BEA7-E7E11DDF9C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A4066C89-42FB-4624-9AFE-3A31B36491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344" y="0"/>
            <a:ext cx="4648169" cy="6858000"/>
          </a:xfrm>
          <a:prstGeom prst="rect">
            <a:avLst/>
          </a:prstGeom>
          <a:blipFill dpi="0" rotWithShape="1">
            <a:blip r:embed="rId2">
              <a:duotone>
                <a:schemeClr val="accent1">
                  <a:shade val="45000"/>
                  <a:satMod val="135000"/>
                </a:schemeClr>
                <a:prstClr val="white"/>
              </a:duotone>
              <a:extLst>
                <a:ext uri="{BEBA8EAE-BF5A-486C-A8C5-ECC9F3942E4B}">
                  <a14:imgProps xmlns:a14="http://schemas.microsoft.com/office/drawing/2010/main">
                    <a14:imgLayer r:embed="rId3">
                      <a14:imgEffect>
                        <a14:saturation sat="400000"/>
                      </a14:imgEffect>
                      <a14:imgEffect>
                        <a14:brightnessContrast bright="-40000" contrast="40000"/>
                      </a14:imgEffect>
                    </a14:imgLayer>
                  </a14:imgProps>
                </a:ext>
              </a:extLst>
            </a:blip>
            <a:srcRect/>
            <a:tile tx="0" ty="0" sx="85000" sy="85000" flip="none" algn="tl"/>
          </a:blipFill>
          <a:ln w="25400" cap="flat" cmpd="sng" algn="ctr">
            <a:noFill/>
            <a:prstDash val="solid"/>
          </a:ln>
          <a:effectLst/>
        </p:spPr>
        <p:txBody>
          <a:bodyPr lIns="0" tIns="0" rIns="0" bIns="0" rtlCol="0" anchor="ctr"/>
          <a:lstStyle/>
          <a:p>
            <a:pPr algn="ctr" defTabSz="914400"/>
            <a:endParaRPr lang="en-US" sz="2000" kern="0" dirty="0">
              <a:solidFill>
                <a:prstClr val="white"/>
              </a:solidFill>
              <a:latin typeface="Rockwell Extra Bold" pitchFamily="18" charset="0"/>
            </a:endParaRPr>
          </a:p>
        </p:txBody>
      </p:sp>
      <p:sp>
        <p:nvSpPr>
          <p:cNvPr id="2" name="Title 1">
            <a:extLst>
              <a:ext uri="{FF2B5EF4-FFF2-40B4-BE49-F238E27FC236}">
                <a16:creationId xmlns:a16="http://schemas.microsoft.com/office/drawing/2014/main" id="{880406A9-9285-40B8-B123-B5350681FD05}"/>
              </a:ext>
            </a:extLst>
          </p:cNvPr>
          <p:cNvSpPr>
            <a:spLocks noGrp="1"/>
          </p:cNvSpPr>
          <p:nvPr>
            <p:ph type="title"/>
          </p:nvPr>
        </p:nvSpPr>
        <p:spPr>
          <a:xfrm>
            <a:off x="643468" y="643466"/>
            <a:ext cx="3686312" cy="5528734"/>
          </a:xfrm>
        </p:spPr>
        <p:txBody>
          <a:bodyPr>
            <a:normAutofit/>
          </a:bodyPr>
          <a:lstStyle/>
          <a:p>
            <a:pPr algn="ctr"/>
            <a:r>
              <a:rPr lang="en-US" sz="6000" dirty="0">
                <a:solidFill>
                  <a:srgbClr val="FFFFFF"/>
                </a:solidFill>
                <a:latin typeface="Georgia" panose="02040502050405020303" pitchFamily="18" charset="0"/>
              </a:rPr>
              <a:t>Student Parking</a:t>
            </a:r>
          </a:p>
        </p:txBody>
      </p:sp>
      <p:sp>
        <p:nvSpPr>
          <p:cNvPr id="3" name="Content Placeholder 2">
            <a:extLst>
              <a:ext uri="{FF2B5EF4-FFF2-40B4-BE49-F238E27FC236}">
                <a16:creationId xmlns:a16="http://schemas.microsoft.com/office/drawing/2014/main" id="{2C784BE4-498E-45AE-9EA3-F8C3C1C18797}"/>
              </a:ext>
            </a:extLst>
          </p:cNvPr>
          <p:cNvSpPr>
            <a:spLocks noGrp="1"/>
          </p:cNvSpPr>
          <p:nvPr>
            <p:ph idx="1"/>
          </p:nvPr>
        </p:nvSpPr>
        <p:spPr>
          <a:xfrm>
            <a:off x="5053780" y="599768"/>
            <a:ext cx="6074467" cy="3229848"/>
          </a:xfrm>
        </p:spPr>
        <p:txBody>
          <a:bodyPr anchor="ctr">
            <a:normAutofit/>
          </a:bodyPr>
          <a:lstStyle/>
          <a:p>
            <a:pPr marL="274320" lvl="1" indent="0">
              <a:buNone/>
            </a:pPr>
            <a:endParaRPr lang="en-US" sz="1700" dirty="0"/>
          </a:p>
          <a:p>
            <a:pPr lvl="1">
              <a:buFont typeface="Arial" panose="020B0604020202020204" pitchFamily="34" charset="0"/>
              <a:buChar char="•"/>
            </a:pPr>
            <a:r>
              <a:rPr lang="en-US" sz="1700" dirty="0"/>
              <a:t>Student parking is available behind the building and against the side of the GTC building in Liberty Bank’s parking lot.</a:t>
            </a:r>
            <a:endParaRPr lang="en-US" sz="1700" b="1" u="sng" dirty="0"/>
          </a:p>
          <a:p>
            <a:pPr lvl="1">
              <a:buFont typeface="Arial" panose="020B0604020202020204" pitchFamily="34" charset="0"/>
              <a:buChar char="•"/>
            </a:pPr>
            <a:r>
              <a:rPr lang="en-US" sz="1700" dirty="0"/>
              <a:t>Students are prohibited from parking in the parking garage under the building and in any other parking spaces in Liberty Bank parking lot.</a:t>
            </a:r>
          </a:p>
          <a:p>
            <a:pPr lvl="1">
              <a:buFont typeface="Arial" panose="020B0604020202020204" pitchFamily="34" charset="0"/>
              <a:buChar char="•"/>
            </a:pPr>
            <a:r>
              <a:rPr lang="en-US" sz="1700" dirty="0"/>
              <a:t>Please ensure if you request a parking pass that is it visible in the front windshield of your car. </a:t>
            </a:r>
          </a:p>
          <a:p>
            <a:pPr lvl="1">
              <a:buFont typeface="Arial" panose="020B0604020202020204" pitchFamily="34" charset="0"/>
              <a:buChar char="•"/>
            </a:pPr>
            <a:endParaRPr lang="en-US" sz="1700" dirty="0"/>
          </a:p>
          <a:p>
            <a:pPr lvl="1">
              <a:buFont typeface="Arial" panose="020B0604020202020204" pitchFamily="34" charset="0"/>
              <a:buChar char="•"/>
            </a:pPr>
            <a:endParaRPr lang="en-US" sz="1700" dirty="0"/>
          </a:p>
          <a:p>
            <a:pPr lvl="1">
              <a:buFont typeface="Arial" panose="020B0604020202020204" pitchFamily="34" charset="0"/>
              <a:buChar char="•"/>
            </a:pPr>
            <a:endParaRPr lang="en-US" sz="1700" b="1" dirty="0"/>
          </a:p>
        </p:txBody>
      </p:sp>
      <p:sp>
        <p:nvSpPr>
          <p:cNvPr id="13" name="Oval 12">
            <a:extLst>
              <a:ext uri="{FF2B5EF4-FFF2-40B4-BE49-F238E27FC236}">
                <a16:creationId xmlns:a16="http://schemas.microsoft.com/office/drawing/2014/main" id="{BA218FBC-B2D6-48CA-9289-C4110162ED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01725" y="6229681"/>
            <a:ext cx="457200" cy="457200"/>
          </a:xfrm>
          <a:prstGeom prst="ellipse">
            <a:avLst/>
          </a:prstGeom>
          <a:blipFill dpi="0" rotWithShape="1">
            <a:blip r:embed="rId4">
              <a:duotone>
                <a:schemeClr val="accent1">
                  <a:shade val="45000"/>
                  <a:satMod val="135000"/>
                </a:schemeClr>
                <a:prstClr val="white"/>
              </a:duotone>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5" name="Oval 14">
            <a:extLst>
              <a:ext uri="{FF2B5EF4-FFF2-40B4-BE49-F238E27FC236}">
                <a16:creationId xmlns:a16="http://schemas.microsoft.com/office/drawing/2014/main" id="{2DED9084-49DA-4911-ACB7-5F9E4DEFA0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30918" y="6258874"/>
            <a:ext cx="398813" cy="398815"/>
          </a:xfrm>
          <a:prstGeom prst="ellipse">
            <a:avLst/>
          </a:prstGeom>
          <a:noFill/>
          <a:ln w="12700" cap="flat" cmpd="sng" algn="ctr">
            <a:solidFill>
              <a:srgbClr val="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sp>
        <p:nvSpPr>
          <p:cNvPr id="4" name="Slide Number Placeholder 3">
            <a:extLst>
              <a:ext uri="{FF2B5EF4-FFF2-40B4-BE49-F238E27FC236}">
                <a16:creationId xmlns:a16="http://schemas.microsoft.com/office/drawing/2014/main" id="{9956F736-C824-434D-9EF5-B254E37B2DDD}"/>
              </a:ext>
            </a:extLst>
          </p:cNvPr>
          <p:cNvSpPr>
            <a:spLocks noGrp="1"/>
          </p:cNvSpPr>
          <p:nvPr>
            <p:ph type="sldNum" sz="quarter" idx="12"/>
          </p:nvPr>
        </p:nvSpPr>
        <p:spPr>
          <a:xfrm>
            <a:off x="11311128" y="6272784"/>
            <a:ext cx="640080" cy="365125"/>
          </a:xfrm>
        </p:spPr>
        <p:txBody>
          <a:bodyPr>
            <a:normAutofit/>
          </a:bodyPr>
          <a:lstStyle/>
          <a:p>
            <a:pPr>
              <a:spcAft>
                <a:spcPts val="600"/>
              </a:spcAft>
            </a:pPr>
            <a:fld id="{4FAB73BC-B049-4115-A692-8D63A059BFB8}" type="slidenum">
              <a:rPr lang="en-US" smtClean="0"/>
              <a:pPr>
                <a:spcAft>
                  <a:spcPts val="600"/>
                </a:spcAft>
              </a:pPr>
              <a:t>6</a:t>
            </a:fld>
            <a:endParaRPr lang="en-US" dirty="0"/>
          </a:p>
        </p:txBody>
      </p:sp>
    </p:spTree>
    <p:extLst>
      <p:ext uri="{BB962C8B-B14F-4D97-AF65-F5344CB8AC3E}">
        <p14:creationId xmlns:p14="http://schemas.microsoft.com/office/powerpoint/2010/main" val="26424036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17">
            <a:extLst>
              <a:ext uri="{FF2B5EF4-FFF2-40B4-BE49-F238E27FC236}">
                <a16:creationId xmlns:a16="http://schemas.microsoft.com/office/drawing/2014/main" id="{3C06EAFD-0C69-4B3B-BEA7-E7E11DDF9C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Rectangle 19">
            <a:extLst>
              <a:ext uri="{FF2B5EF4-FFF2-40B4-BE49-F238E27FC236}">
                <a16:creationId xmlns:a16="http://schemas.microsoft.com/office/drawing/2014/main" id="{A4066C89-42FB-4624-9AFE-3A31B36491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344" y="0"/>
            <a:ext cx="4648169" cy="6858000"/>
          </a:xfrm>
          <a:prstGeom prst="rect">
            <a:avLst/>
          </a:prstGeom>
          <a:blipFill dpi="0" rotWithShape="1">
            <a:blip r:embed="rId3">
              <a:duotone>
                <a:schemeClr val="accent1">
                  <a:shade val="45000"/>
                  <a:satMod val="135000"/>
                </a:schemeClr>
                <a:prstClr val="white"/>
              </a:duotone>
              <a:extLst>
                <a:ext uri="{BEBA8EAE-BF5A-486C-A8C5-ECC9F3942E4B}">
                  <a14:imgProps xmlns:a14="http://schemas.microsoft.com/office/drawing/2010/main">
                    <a14:imgLayer r:embed="rId4">
                      <a14:imgEffect>
                        <a14:saturation sat="400000"/>
                      </a14:imgEffect>
                      <a14:imgEffect>
                        <a14:brightnessContrast bright="-40000" contrast="40000"/>
                      </a14:imgEffect>
                    </a14:imgLayer>
                  </a14:imgProps>
                </a:ext>
              </a:extLst>
            </a:blip>
            <a:srcRect/>
            <a:tile tx="0" ty="0" sx="85000" sy="85000" flip="none" algn="tl"/>
          </a:blipFill>
          <a:ln w="25400" cap="flat" cmpd="sng" algn="ctr">
            <a:noFill/>
            <a:prstDash val="solid"/>
          </a:ln>
          <a:effectLst/>
        </p:spPr>
        <p:txBody>
          <a:bodyPr lIns="0" tIns="0" rIns="0" bIns="0" rtlCol="0" anchor="ctr"/>
          <a:lstStyle/>
          <a:p>
            <a:pPr algn="ctr" defTabSz="914400"/>
            <a:endParaRPr lang="en-US" sz="2000" kern="0" dirty="0">
              <a:solidFill>
                <a:prstClr val="white"/>
              </a:solidFill>
              <a:latin typeface="Rockwell Extra Bold" pitchFamily="18" charset="0"/>
            </a:endParaRPr>
          </a:p>
        </p:txBody>
      </p:sp>
      <p:sp>
        <p:nvSpPr>
          <p:cNvPr id="2" name="Title 1">
            <a:extLst>
              <a:ext uri="{FF2B5EF4-FFF2-40B4-BE49-F238E27FC236}">
                <a16:creationId xmlns:a16="http://schemas.microsoft.com/office/drawing/2014/main" id="{F2EA55F8-92F5-4CD4-9A3C-FAEE8F5193DB}"/>
              </a:ext>
            </a:extLst>
          </p:cNvPr>
          <p:cNvSpPr>
            <a:spLocks noGrp="1"/>
          </p:cNvSpPr>
          <p:nvPr>
            <p:ph type="title"/>
          </p:nvPr>
        </p:nvSpPr>
        <p:spPr>
          <a:xfrm>
            <a:off x="643468" y="643466"/>
            <a:ext cx="3686312" cy="5528734"/>
          </a:xfrm>
        </p:spPr>
        <p:txBody>
          <a:bodyPr>
            <a:normAutofit/>
          </a:bodyPr>
          <a:lstStyle/>
          <a:p>
            <a:pPr algn="ctr"/>
            <a:r>
              <a:rPr lang="en-US" sz="4100" dirty="0">
                <a:solidFill>
                  <a:srgbClr val="FFFFFF"/>
                </a:solidFill>
                <a:latin typeface="Georgia" panose="02040502050405020303" pitchFamily="18" charset="0"/>
              </a:rPr>
              <a:t>Programs </a:t>
            </a:r>
          </a:p>
        </p:txBody>
      </p:sp>
      <p:sp>
        <p:nvSpPr>
          <p:cNvPr id="3" name="Content Placeholder 2">
            <a:extLst>
              <a:ext uri="{FF2B5EF4-FFF2-40B4-BE49-F238E27FC236}">
                <a16:creationId xmlns:a16="http://schemas.microsoft.com/office/drawing/2014/main" id="{5DC0B4D7-B453-45C4-861D-A7CBD7CECBEC}"/>
              </a:ext>
            </a:extLst>
          </p:cNvPr>
          <p:cNvSpPr>
            <a:spLocks noGrp="1"/>
          </p:cNvSpPr>
          <p:nvPr>
            <p:ph idx="1"/>
          </p:nvPr>
        </p:nvSpPr>
        <p:spPr>
          <a:xfrm>
            <a:off x="5053780" y="599768"/>
            <a:ext cx="6897428" cy="5572432"/>
          </a:xfrm>
        </p:spPr>
        <p:txBody>
          <a:bodyPr anchor="ctr">
            <a:normAutofit/>
          </a:bodyPr>
          <a:lstStyle/>
          <a:p>
            <a:pPr>
              <a:buFont typeface="Arial" panose="020B0604020202020204" pitchFamily="34" charset="0"/>
              <a:buChar char="•"/>
            </a:pPr>
            <a:r>
              <a:rPr lang="en-US" sz="3200" dirty="0">
                <a:solidFill>
                  <a:schemeClr val="bg2">
                    <a:lumMod val="25000"/>
                  </a:schemeClr>
                </a:solidFill>
                <a:hlinkClick r:id="rId5">
                  <a:extLst>
                    <a:ext uri="{A12FA001-AC4F-418D-AE19-62706E023703}">
                      <ahyp:hlinkClr xmlns:ahyp="http://schemas.microsoft.com/office/drawing/2018/hyperlinkcolor" val="tx"/>
                    </a:ext>
                  </a:extLst>
                </a:hlinkClick>
              </a:rPr>
              <a:t>Medical Billing &amp; Coding (MBC) </a:t>
            </a:r>
          </a:p>
          <a:p>
            <a:pPr>
              <a:buFont typeface="Arial" panose="020B0604020202020204" pitchFamily="34" charset="0"/>
              <a:buChar char="•"/>
            </a:pPr>
            <a:r>
              <a:rPr lang="en-US" sz="3200" dirty="0">
                <a:solidFill>
                  <a:schemeClr val="bg2">
                    <a:lumMod val="25000"/>
                  </a:schemeClr>
                </a:solidFill>
                <a:hlinkClick r:id="rId5">
                  <a:extLst>
                    <a:ext uri="{A12FA001-AC4F-418D-AE19-62706E023703}">
                      <ahyp:hlinkClr xmlns:ahyp="http://schemas.microsoft.com/office/drawing/2018/hyperlinkcolor" val="tx"/>
                    </a:ext>
                  </a:extLst>
                </a:hlinkClick>
              </a:rPr>
              <a:t>Medical Office Administrative Assistant (MOAA)</a:t>
            </a:r>
            <a:endParaRPr lang="en-US" sz="3200" dirty="0">
              <a:solidFill>
                <a:schemeClr val="bg2">
                  <a:lumMod val="25000"/>
                </a:schemeClr>
              </a:solidFill>
            </a:endParaRPr>
          </a:p>
          <a:p>
            <a:pPr>
              <a:buFont typeface="Arial" panose="020B0604020202020204" pitchFamily="34" charset="0"/>
              <a:buChar char="•"/>
            </a:pPr>
            <a:r>
              <a:rPr lang="en-US" sz="3200" dirty="0">
                <a:solidFill>
                  <a:schemeClr val="bg2">
                    <a:lumMod val="25000"/>
                  </a:schemeClr>
                </a:solidFill>
                <a:hlinkClick r:id="rId5">
                  <a:extLst>
                    <a:ext uri="{A12FA001-AC4F-418D-AE19-62706E023703}">
                      <ahyp:hlinkClr xmlns:ahyp="http://schemas.microsoft.com/office/drawing/2018/hyperlinkcolor" val="tx"/>
                    </a:ext>
                  </a:extLst>
                </a:hlinkClick>
              </a:rPr>
              <a:t>Skills, Tasks and Results Training (START)</a:t>
            </a:r>
          </a:p>
          <a:p>
            <a:pPr>
              <a:buFont typeface="Arial" panose="020B0604020202020204" pitchFamily="34" charset="0"/>
              <a:buChar char="•"/>
            </a:pPr>
            <a:endParaRPr lang="en-US" sz="3200" i="1" dirty="0">
              <a:solidFill>
                <a:schemeClr val="bg2">
                  <a:lumMod val="25000"/>
                </a:schemeClr>
              </a:solidFill>
            </a:endParaRPr>
          </a:p>
          <a:p>
            <a:pPr>
              <a:buFont typeface="Arial" panose="020B0604020202020204" pitchFamily="34" charset="0"/>
              <a:buChar char="•"/>
            </a:pPr>
            <a:endParaRPr lang="en-US" b="1" i="1" dirty="0"/>
          </a:p>
          <a:p>
            <a:pPr marL="0" indent="0">
              <a:buNone/>
            </a:pPr>
            <a:endParaRPr lang="en-US" b="1" i="1" dirty="0"/>
          </a:p>
          <a:p>
            <a:pPr marL="0" indent="0">
              <a:buNone/>
            </a:pPr>
            <a:endParaRPr lang="en-US" b="1" i="1" dirty="0"/>
          </a:p>
        </p:txBody>
      </p:sp>
      <p:sp>
        <p:nvSpPr>
          <p:cNvPr id="22" name="Oval 21">
            <a:extLst>
              <a:ext uri="{FF2B5EF4-FFF2-40B4-BE49-F238E27FC236}">
                <a16:creationId xmlns:a16="http://schemas.microsoft.com/office/drawing/2014/main" id="{BA218FBC-B2D6-48CA-9289-C4110162ED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01725" y="6229681"/>
            <a:ext cx="457200" cy="457200"/>
          </a:xfrm>
          <a:prstGeom prst="ellipse">
            <a:avLst/>
          </a:prstGeom>
          <a:blipFill dpi="0" rotWithShape="1">
            <a:blip r:embed="rId6">
              <a:duotone>
                <a:schemeClr val="accent1">
                  <a:shade val="45000"/>
                  <a:satMod val="135000"/>
                </a:schemeClr>
                <a:prstClr val="white"/>
              </a:duotone>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24" name="Oval 23">
            <a:extLst>
              <a:ext uri="{FF2B5EF4-FFF2-40B4-BE49-F238E27FC236}">
                <a16:creationId xmlns:a16="http://schemas.microsoft.com/office/drawing/2014/main" id="{2DED9084-49DA-4911-ACB7-5F9E4DEFA0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30918" y="6258874"/>
            <a:ext cx="398813" cy="398815"/>
          </a:xfrm>
          <a:prstGeom prst="ellipse">
            <a:avLst/>
          </a:prstGeom>
          <a:noFill/>
          <a:ln w="12700" cap="flat" cmpd="sng" algn="ctr">
            <a:solidFill>
              <a:srgbClr val="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sp>
        <p:nvSpPr>
          <p:cNvPr id="5" name="Slide Number Placeholder 4">
            <a:extLst>
              <a:ext uri="{FF2B5EF4-FFF2-40B4-BE49-F238E27FC236}">
                <a16:creationId xmlns:a16="http://schemas.microsoft.com/office/drawing/2014/main" id="{A2FE5FBE-4C50-4B2D-8AF8-0BFC1029C265}"/>
              </a:ext>
            </a:extLst>
          </p:cNvPr>
          <p:cNvSpPr>
            <a:spLocks noGrp="1"/>
          </p:cNvSpPr>
          <p:nvPr>
            <p:ph type="sldNum" sz="quarter" idx="12"/>
          </p:nvPr>
        </p:nvSpPr>
        <p:spPr>
          <a:xfrm>
            <a:off x="11311128" y="6272784"/>
            <a:ext cx="640080" cy="365125"/>
          </a:xfrm>
        </p:spPr>
        <p:txBody>
          <a:bodyPr>
            <a:normAutofit/>
          </a:bodyPr>
          <a:lstStyle/>
          <a:p>
            <a:pPr>
              <a:spcAft>
                <a:spcPts val="600"/>
              </a:spcAft>
            </a:pPr>
            <a:fld id="{4FAB73BC-B049-4115-A692-8D63A059BFB8}" type="slidenum">
              <a:rPr lang="en-US" smtClean="0"/>
              <a:pPr>
                <a:spcAft>
                  <a:spcPts val="600"/>
                </a:spcAft>
              </a:pPr>
              <a:t>7</a:t>
            </a:fld>
            <a:endParaRPr lang="en-US" dirty="0"/>
          </a:p>
        </p:txBody>
      </p:sp>
    </p:spTree>
    <p:extLst>
      <p:ext uri="{BB962C8B-B14F-4D97-AF65-F5344CB8AC3E}">
        <p14:creationId xmlns:p14="http://schemas.microsoft.com/office/powerpoint/2010/main" val="22533055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7" name="Group 16">
            <a:extLst>
              <a:ext uri="{FF2B5EF4-FFF2-40B4-BE49-F238E27FC236}">
                <a16:creationId xmlns:a16="http://schemas.microsoft.com/office/drawing/2014/main" id="{766238F3-962C-47EF-BBD1-CFC421D3B8F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401725" y="6229681"/>
            <a:ext cx="457200" cy="457200"/>
            <a:chOff x="11361456" y="6195813"/>
            <a:chExt cx="548640" cy="548640"/>
          </a:xfrm>
        </p:grpSpPr>
        <p:sp>
          <p:nvSpPr>
            <p:cNvPr id="18" name="Oval 17">
              <a:extLst>
                <a:ext uri="{FF2B5EF4-FFF2-40B4-BE49-F238E27FC236}">
                  <a16:creationId xmlns:a16="http://schemas.microsoft.com/office/drawing/2014/main" id="{15043D81-4F99-4570-96A8-0A787D43C2F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361456" y="6195813"/>
              <a:ext cx="548640" cy="548640"/>
            </a:xfrm>
            <a:prstGeom prst="ellipse">
              <a:avLst/>
            </a:prstGeom>
            <a:blipFill dpi="0" rotWithShape="1">
              <a:blip r:embed="rId3">
                <a:duotone>
                  <a:schemeClr val="accent1">
                    <a:shade val="45000"/>
                    <a:satMod val="135000"/>
                  </a:schemeClr>
                  <a:prstClr val="white"/>
                </a:duotone>
                <a:extLst>
                  <a:ext uri="{BEBA8EAE-BF5A-486C-A8C5-ECC9F3942E4B}">
                    <a14:imgProps xmlns:a14="http://schemas.microsoft.com/office/drawing/2010/main">
                      <a14:imgLayer r:embed="rId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9" name="Oval 18">
              <a:extLst>
                <a:ext uri="{FF2B5EF4-FFF2-40B4-BE49-F238E27FC236}">
                  <a16:creationId xmlns:a16="http://schemas.microsoft.com/office/drawing/2014/main" id="{B115D4A1-FA42-4067-AACD-B5134F3C71E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396488" y="6230844"/>
              <a:ext cx="478576" cy="478578"/>
            </a:xfrm>
            <a:prstGeom prst="ellipse">
              <a:avLst/>
            </a:prstGeom>
            <a:noFill/>
            <a:ln w="12700" cap="flat" cmpd="sng" algn="ctr">
              <a:solidFill>
                <a:srgbClr val="FFFFFF"/>
              </a:solidFill>
              <a:prstDash val="solid"/>
            </a:ln>
            <a:effectLst/>
          </p:spPr>
        </p:sp>
      </p:grpSp>
      <p:sp>
        <p:nvSpPr>
          <p:cNvPr id="21" name="Rectangle 20">
            <a:extLst>
              <a:ext uri="{FF2B5EF4-FFF2-40B4-BE49-F238E27FC236}">
                <a16:creationId xmlns:a16="http://schemas.microsoft.com/office/drawing/2014/main" id="{E9DD6D25-73D7-4E21-A25F-56BC6E3B33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836310" y="0"/>
            <a:ext cx="4355689" cy="6857999"/>
          </a:xfrm>
          <a:prstGeom prst="rect">
            <a:avLst/>
          </a:prstGeom>
          <a:blipFill dpi="0" rotWithShape="1">
            <a:blip r:embed="rId5">
              <a:alphaModFix amt="60000"/>
              <a:lum bright="70000" contrast="-70000"/>
              <a:extLst>
                <a:ext uri="{BEBA8EAE-BF5A-486C-A8C5-ECC9F3942E4B}">
                  <a14:imgProps xmlns:a14="http://schemas.microsoft.com/office/drawing/2010/main">
                    <a14:imgLayer r:embed="rId6">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itle 3">
            <a:extLst>
              <a:ext uri="{FF2B5EF4-FFF2-40B4-BE49-F238E27FC236}">
                <a16:creationId xmlns:a16="http://schemas.microsoft.com/office/drawing/2014/main" id="{957F792F-B638-4C92-A413-1C9092BD73A7}"/>
              </a:ext>
            </a:extLst>
          </p:cNvPr>
          <p:cNvSpPr>
            <a:spLocks noGrp="1"/>
          </p:cNvSpPr>
          <p:nvPr>
            <p:ph type="title"/>
          </p:nvPr>
        </p:nvSpPr>
        <p:spPr>
          <a:xfrm>
            <a:off x="7921783" y="639763"/>
            <a:ext cx="4270216" cy="5418800"/>
          </a:xfrm>
          <a:ln>
            <a:noFill/>
          </a:ln>
        </p:spPr>
        <p:txBody>
          <a:bodyPr vert="horz" lIns="91440" tIns="45720" rIns="91440" bIns="45720" rtlCol="0" anchor="ctr">
            <a:normAutofit/>
          </a:bodyPr>
          <a:lstStyle/>
          <a:p>
            <a:r>
              <a:rPr lang="en-US" sz="3600" dirty="0">
                <a:solidFill>
                  <a:schemeClr val="bg2">
                    <a:lumMod val="25000"/>
                  </a:schemeClr>
                </a:solidFill>
                <a:hlinkClick r:id="rId7">
                  <a:extLst>
                    <a:ext uri="{A12FA001-AC4F-418D-AE19-62706E023703}">
                      <ahyp:hlinkClr xmlns:ahyp="http://schemas.microsoft.com/office/drawing/2018/hyperlinkcolor" val="tx"/>
                    </a:ext>
                  </a:extLst>
                </a:hlinkClick>
              </a:rPr>
              <a:t>Tuition</a:t>
            </a:r>
            <a:r>
              <a:rPr lang="en-US" sz="3600" dirty="0">
                <a:solidFill>
                  <a:schemeClr val="bg2">
                    <a:lumMod val="25000"/>
                  </a:schemeClr>
                </a:solidFill>
                <a:hlinkClick r:id="rId8">
                  <a:extLst>
                    <a:ext uri="{A12FA001-AC4F-418D-AE19-62706E023703}">
                      <ahyp:hlinkClr xmlns:ahyp="http://schemas.microsoft.com/office/drawing/2018/hyperlinkcolor" val="tx"/>
                    </a:ext>
                  </a:extLst>
                </a:hlinkClick>
              </a:rPr>
              <a:t> and Fees</a:t>
            </a:r>
            <a:br>
              <a:rPr lang="en-US" sz="4000" dirty="0">
                <a:solidFill>
                  <a:schemeClr val="bg2">
                    <a:lumMod val="25000"/>
                  </a:schemeClr>
                </a:solidFill>
              </a:rPr>
            </a:br>
            <a:br>
              <a:rPr lang="en-US" sz="4000" dirty="0"/>
            </a:br>
            <a:r>
              <a:rPr lang="en-US" sz="1800" b="0" i="0" u="none" strike="noStrike" baseline="0" dirty="0">
                <a:solidFill>
                  <a:srgbClr val="1F487C"/>
                </a:solidFill>
                <a:latin typeface="Arial" panose="020B0604020202020204" pitchFamily="34" charset="0"/>
              </a:rPr>
              <a:t>Academic Excellence Fee: </a:t>
            </a:r>
            <a:br>
              <a:rPr lang="en-US" sz="1800" b="0" i="0" u="none" strike="noStrike" baseline="0" dirty="0">
                <a:solidFill>
                  <a:srgbClr val="1F487C"/>
                </a:solidFill>
                <a:latin typeface="Arial" panose="020B0604020202020204" pitchFamily="34" charset="0"/>
              </a:rPr>
            </a:br>
            <a:r>
              <a:rPr lang="en-US" sz="1800" b="0" i="0" u="none" strike="noStrike" baseline="0" dirty="0">
                <a:solidFill>
                  <a:srgbClr val="000000"/>
                </a:solidFill>
                <a:latin typeface="Arial" panose="020B0604020202020204" pitchFamily="34" charset="0"/>
              </a:rPr>
              <a:t>The academic excellence fee promotes academic excellence at the College by enhancing institutional programs. The fee is charged at $6 per credit hour, not to exceed $72. </a:t>
            </a:r>
            <a:br>
              <a:rPr lang="en-US" sz="1800" b="0" i="0" u="none" strike="noStrike" baseline="0" dirty="0">
                <a:solidFill>
                  <a:srgbClr val="000000"/>
                </a:solidFill>
                <a:latin typeface="Arial" panose="020B0604020202020204" pitchFamily="34" charset="0"/>
              </a:rPr>
            </a:br>
            <a:br>
              <a:rPr lang="en-US" sz="1800" b="0" i="0" u="none" strike="noStrike" baseline="0" dirty="0">
                <a:solidFill>
                  <a:srgbClr val="000000"/>
                </a:solidFill>
                <a:latin typeface="Arial" panose="020B0604020202020204" pitchFamily="34" charset="0"/>
              </a:rPr>
            </a:br>
            <a:r>
              <a:rPr lang="en-US" sz="1800" b="0" i="0" u="none" strike="noStrike" baseline="0" dirty="0">
                <a:solidFill>
                  <a:srgbClr val="1F487C"/>
                </a:solidFill>
                <a:latin typeface="Arial" panose="020B0604020202020204" pitchFamily="34" charset="0"/>
              </a:rPr>
              <a:t>Student Services Fee: </a:t>
            </a:r>
            <a:br>
              <a:rPr lang="en-US" sz="1800" b="0" i="0" u="none" strike="noStrike" baseline="0" dirty="0">
                <a:solidFill>
                  <a:srgbClr val="1F487C"/>
                </a:solidFill>
                <a:latin typeface="Arial" panose="020B0604020202020204" pitchFamily="34" charset="0"/>
              </a:rPr>
            </a:br>
            <a:r>
              <a:rPr lang="en-US" sz="1800" b="0" i="0" u="none" strike="noStrike" baseline="0" dirty="0">
                <a:solidFill>
                  <a:srgbClr val="000000"/>
                </a:solidFill>
                <a:latin typeface="Arial" panose="020B0604020202020204" pitchFamily="34" charset="0"/>
              </a:rPr>
              <a:t>The student services fee covers services that benefit the student and are complementary to, but not part of, instructional programs. The fee is currently charged at $6 per credit hour. Not to exceed $72 per semester. </a:t>
            </a:r>
            <a:br>
              <a:rPr lang="en-US" sz="4000" dirty="0"/>
            </a:br>
            <a:endParaRPr lang="en-US" sz="1400" dirty="0">
              <a:solidFill>
                <a:schemeClr val="tx1"/>
              </a:solidFill>
            </a:endParaRPr>
          </a:p>
        </p:txBody>
      </p:sp>
      <p:grpSp>
        <p:nvGrpSpPr>
          <p:cNvPr id="23" name="Group 22">
            <a:extLst>
              <a:ext uri="{FF2B5EF4-FFF2-40B4-BE49-F238E27FC236}">
                <a16:creationId xmlns:a16="http://schemas.microsoft.com/office/drawing/2014/main" id="{35B8894B-4A72-427A-B1D1-C5AF5CBB23D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401725" y="6229681"/>
            <a:ext cx="457200" cy="457200"/>
            <a:chOff x="11361456" y="6195813"/>
            <a:chExt cx="548640" cy="548640"/>
          </a:xfrm>
        </p:grpSpPr>
        <p:sp>
          <p:nvSpPr>
            <p:cNvPr id="24" name="Oval 23">
              <a:extLst>
                <a:ext uri="{FF2B5EF4-FFF2-40B4-BE49-F238E27FC236}">
                  <a16:creationId xmlns:a16="http://schemas.microsoft.com/office/drawing/2014/main" id="{A3E574B9-86C7-4F7B-B550-D02C32ECB63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361456" y="6195813"/>
              <a:ext cx="548640" cy="548640"/>
            </a:xfrm>
            <a:prstGeom prst="ellipse">
              <a:avLst/>
            </a:prstGeom>
            <a:blipFill dpi="0" rotWithShape="1">
              <a:blip r:embed="rId3">
                <a:duotone>
                  <a:schemeClr val="accent1">
                    <a:shade val="45000"/>
                    <a:satMod val="135000"/>
                  </a:schemeClr>
                  <a:prstClr val="white"/>
                </a:duotone>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25" name="Oval 24">
              <a:extLst>
                <a:ext uri="{FF2B5EF4-FFF2-40B4-BE49-F238E27FC236}">
                  <a16:creationId xmlns:a16="http://schemas.microsoft.com/office/drawing/2014/main" id="{84338354-6A9B-4F69-AE40-C4443BD9869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396488" y="6230844"/>
              <a:ext cx="478576" cy="478578"/>
            </a:xfrm>
            <a:prstGeom prst="ellipse">
              <a:avLst/>
            </a:prstGeom>
            <a:noFill/>
            <a:ln w="12700" cap="flat" cmpd="sng" algn="ctr">
              <a:solidFill>
                <a:srgbClr val="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pic>
        <p:nvPicPr>
          <p:cNvPr id="7" name="Picture 6">
            <a:extLst>
              <a:ext uri="{FF2B5EF4-FFF2-40B4-BE49-F238E27FC236}">
                <a16:creationId xmlns:a16="http://schemas.microsoft.com/office/drawing/2014/main" id="{4EA8603B-B92B-464E-9D3B-EF8E864B5A82}"/>
              </a:ext>
            </a:extLst>
          </p:cNvPr>
          <p:cNvPicPr>
            <a:picLocks noChangeAspect="1"/>
          </p:cNvPicPr>
          <p:nvPr/>
        </p:nvPicPr>
        <p:blipFill>
          <a:blip r:embed="rId9"/>
          <a:stretch>
            <a:fillRect/>
          </a:stretch>
        </p:blipFill>
        <p:spPr>
          <a:xfrm>
            <a:off x="414271" y="200712"/>
            <a:ext cx="7100306" cy="6310924"/>
          </a:xfrm>
          <a:prstGeom prst="rect">
            <a:avLst/>
          </a:prstGeom>
        </p:spPr>
      </p:pic>
    </p:spTree>
    <p:extLst>
      <p:ext uri="{BB962C8B-B14F-4D97-AF65-F5344CB8AC3E}">
        <p14:creationId xmlns:p14="http://schemas.microsoft.com/office/powerpoint/2010/main" val="34581863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9A3D0CE2-91FF-49B3-A5D8-181E900D750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Rectangle 13">
            <a:extLst>
              <a:ext uri="{FF2B5EF4-FFF2-40B4-BE49-F238E27FC236}">
                <a16:creationId xmlns:a16="http://schemas.microsoft.com/office/drawing/2014/main" id="{58AEBD96-C315-4F53-9D9E-0E20E993EB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Rectangle 15">
            <a:extLst>
              <a:ext uri="{FF2B5EF4-FFF2-40B4-BE49-F238E27FC236}">
                <a16:creationId xmlns:a16="http://schemas.microsoft.com/office/drawing/2014/main" id="{78916AAA-66F6-4DFA-88ED-7E27CF6B8D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8" name="Group 17">
            <a:extLst>
              <a:ext uri="{FF2B5EF4-FFF2-40B4-BE49-F238E27FC236}">
                <a16:creationId xmlns:a16="http://schemas.microsoft.com/office/drawing/2014/main" id="{A137D43F-BAD6-47F1-AA65-AEEA38A2FF30}"/>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649215" y="4068923"/>
            <a:ext cx="1080904" cy="1080902"/>
            <a:chOff x="9685338" y="4460675"/>
            <a:chExt cx="1080904" cy="1080902"/>
          </a:xfrm>
        </p:grpSpPr>
        <p:sp>
          <p:nvSpPr>
            <p:cNvPr id="19" name="Oval 18">
              <a:extLst>
                <a:ext uri="{FF2B5EF4-FFF2-40B4-BE49-F238E27FC236}">
                  <a16:creationId xmlns:a16="http://schemas.microsoft.com/office/drawing/2014/main" id="{D512C9B2-6B22-4211-A940-FCD7C2CD0BE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20" name="Oval 19">
              <a:extLst>
                <a:ext uri="{FF2B5EF4-FFF2-40B4-BE49-F238E27FC236}">
                  <a16:creationId xmlns:a16="http://schemas.microsoft.com/office/drawing/2014/main" id="{85F7DB84-CDE7-46F8-90DD-9D048A7D52D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793429" y="4568765"/>
              <a:ext cx="864723" cy="864722"/>
            </a:xfrm>
            <a:prstGeom prst="ellipse">
              <a:avLst/>
            </a:prstGeom>
            <a:noFill/>
            <a:ln w="25400" cap="flat" cmpd="sng" algn="ctr">
              <a:solidFill>
                <a:sysClr val="window" lastClr="FFFFFF"/>
              </a:solidFill>
              <a:prstDash val="solid"/>
            </a:ln>
            <a:effectLst/>
          </p:spPr>
        </p:sp>
      </p:grpSp>
      <p:sp useBgFill="1">
        <p:nvSpPr>
          <p:cNvPr id="22" name="Rectangle 21">
            <a:extLst>
              <a:ext uri="{FF2B5EF4-FFF2-40B4-BE49-F238E27FC236}">
                <a16:creationId xmlns:a16="http://schemas.microsoft.com/office/drawing/2014/main" id="{68C84B8E-16E8-4E54-B4AC-84CE515955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88952"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p>
        </p:txBody>
      </p:sp>
      <p:sp>
        <p:nvSpPr>
          <p:cNvPr id="2" name="Title 1">
            <a:extLst>
              <a:ext uri="{FF2B5EF4-FFF2-40B4-BE49-F238E27FC236}">
                <a16:creationId xmlns:a16="http://schemas.microsoft.com/office/drawing/2014/main" id="{46B8F0BB-34AB-459A-AAAB-79E78AEEFE1B}"/>
              </a:ext>
            </a:extLst>
          </p:cNvPr>
          <p:cNvSpPr>
            <a:spLocks noGrp="1"/>
          </p:cNvSpPr>
          <p:nvPr>
            <p:ph type="title"/>
          </p:nvPr>
        </p:nvSpPr>
        <p:spPr>
          <a:xfrm>
            <a:off x="1051560" y="1110054"/>
            <a:ext cx="6558608" cy="4580300"/>
          </a:xfrm>
        </p:spPr>
        <p:txBody>
          <a:bodyPr vert="horz" lIns="91440" tIns="45720" rIns="91440" bIns="45720" rtlCol="0" anchor="ctr">
            <a:normAutofit/>
          </a:bodyPr>
          <a:lstStyle/>
          <a:p>
            <a:pPr algn="ctr">
              <a:lnSpc>
                <a:spcPct val="80000"/>
              </a:lnSpc>
            </a:pPr>
            <a:r>
              <a:rPr lang="en-US" sz="8100" cap="all" dirty="0">
                <a:blipFill dpi="0" rotWithShape="1">
                  <a:blip r:embed="rId4"/>
                  <a:srcRect/>
                  <a:tile tx="6350" ty="-127000" sx="65000" sy="64000" flip="none" algn="tl"/>
                </a:blipFill>
              </a:rPr>
              <a:t>Policy Overview</a:t>
            </a:r>
          </a:p>
        </p:txBody>
      </p:sp>
      <p:sp>
        <p:nvSpPr>
          <p:cNvPr id="9" name="Rectangle 23">
            <a:extLst>
              <a:ext uri="{FF2B5EF4-FFF2-40B4-BE49-F238E27FC236}">
                <a16:creationId xmlns:a16="http://schemas.microsoft.com/office/drawing/2014/main" id="{ECE9EEEA-5DB7-4DC7-AF9F-74D1C19B7E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20834" y="928117"/>
            <a:ext cx="10351008" cy="80683"/>
          </a:xfrm>
          <a:prstGeom prst="rect">
            <a:avLst/>
          </a:prstGeom>
          <a:blipFill dpi="0" rotWithShape="1">
            <a:blip r:embed="rId2">
              <a:alphaModFix amt="85000"/>
              <a:lum bright="70000" contrast="-70000"/>
              <a:extLs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Rectangle 25">
            <a:extLst>
              <a:ext uri="{FF2B5EF4-FFF2-40B4-BE49-F238E27FC236}">
                <a16:creationId xmlns:a16="http://schemas.microsoft.com/office/drawing/2014/main" id="{DF199147-B958-49C0-9BE2-65BDD892F2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885470" y="1110053"/>
            <a:ext cx="3386371" cy="4580301"/>
          </a:xfrm>
          <a:prstGeom prst="rect">
            <a:avLst/>
          </a:prstGeom>
          <a:blipFill dpi="0" rotWithShape="1">
            <a:blip r:embed="rId2">
              <a:alphaModFix amt="85000"/>
              <a:lum bright="70000" contrast="-70000"/>
              <a:extLs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Rectangle 27">
            <a:extLst>
              <a:ext uri="{FF2B5EF4-FFF2-40B4-BE49-F238E27FC236}">
                <a16:creationId xmlns:a16="http://schemas.microsoft.com/office/drawing/2014/main" id="{EF70505D-EC2C-4D1A-86DE-2583778074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20834" y="5780565"/>
            <a:ext cx="10351008" cy="80683"/>
          </a:xfrm>
          <a:prstGeom prst="rect">
            <a:avLst/>
          </a:prstGeom>
          <a:blipFill dpi="0" rotWithShape="1">
            <a:blip r:embed="rId2">
              <a:alphaModFix amt="85000"/>
              <a:lum bright="70000" contrast="-70000"/>
              <a:extLs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30" name="Group 29">
            <a:extLst>
              <a:ext uri="{FF2B5EF4-FFF2-40B4-BE49-F238E27FC236}">
                <a16:creationId xmlns:a16="http://schemas.microsoft.com/office/drawing/2014/main" id="{2DF20BDF-18D7-4E94-9BA1-9CEB40470CB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646920" y="5257800"/>
            <a:ext cx="1080904" cy="1080902"/>
            <a:chOff x="9646920" y="5257800"/>
            <a:chExt cx="1080904" cy="1080902"/>
          </a:xfrm>
        </p:grpSpPr>
        <p:sp>
          <p:nvSpPr>
            <p:cNvPr id="31" name="Oval 30">
              <a:extLst>
                <a:ext uri="{FF2B5EF4-FFF2-40B4-BE49-F238E27FC236}">
                  <a16:creationId xmlns:a16="http://schemas.microsoft.com/office/drawing/2014/main" id="{98F42242-4089-4E5D-95C3-C113C73DA97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46920" y="5257800"/>
              <a:ext cx="1080904" cy="1080902"/>
            </a:xfrm>
            <a:prstGeom prst="ellipse">
              <a:avLst/>
            </a:prstGeom>
            <a:blipFill dpi="0" rotWithShape="1">
              <a:blip r:embed="rId4">
                <a:duotone>
                  <a:schemeClr val="accent1">
                    <a:shade val="45000"/>
                    <a:satMod val="135000"/>
                  </a:schemeClr>
                  <a:prstClr val="white"/>
                </a:duotone>
              </a:blip>
              <a:srcRect/>
              <a:tile tx="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32" name="Oval 31">
              <a:extLst>
                <a:ext uri="{FF2B5EF4-FFF2-40B4-BE49-F238E27FC236}">
                  <a16:creationId xmlns:a16="http://schemas.microsoft.com/office/drawing/2014/main" id="{796F87F1-ABB5-42FB-86BD-EED111CD33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755011" y="5365890"/>
              <a:ext cx="864723" cy="864722"/>
            </a:xfrm>
            <a:prstGeom prst="ellipse">
              <a:avLst/>
            </a:prstGeom>
            <a:noFill/>
            <a:ln w="254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4" name="Slide Number Placeholder 3">
            <a:extLst>
              <a:ext uri="{FF2B5EF4-FFF2-40B4-BE49-F238E27FC236}">
                <a16:creationId xmlns:a16="http://schemas.microsoft.com/office/drawing/2014/main" id="{D16E6D46-9F62-4A7C-94A8-14913F3D5CE2}"/>
              </a:ext>
            </a:extLst>
          </p:cNvPr>
          <p:cNvSpPr>
            <a:spLocks noGrp="1"/>
          </p:cNvSpPr>
          <p:nvPr>
            <p:ph type="sldNum" sz="quarter" idx="12"/>
          </p:nvPr>
        </p:nvSpPr>
        <p:spPr>
          <a:xfrm>
            <a:off x="9592056" y="5477256"/>
            <a:ext cx="1193868" cy="640080"/>
          </a:xfrm>
        </p:spPr>
        <p:txBody>
          <a:bodyPr vert="horz" lIns="91440" tIns="45720" rIns="91440" bIns="45720" rtlCol="0" anchor="ctr">
            <a:normAutofit/>
          </a:bodyPr>
          <a:lstStyle/>
          <a:p>
            <a:pPr>
              <a:spcAft>
                <a:spcPts val="600"/>
              </a:spcAft>
            </a:pPr>
            <a:fld id="{4FAB73BC-B049-4115-A692-8D63A059BFB8}" type="slidenum">
              <a:rPr lang="en-US" b="1" kern="1200" dirty="0">
                <a:solidFill>
                  <a:srgbClr val="FFFFFF"/>
                </a:solidFill>
                <a:latin typeface="+mj-lt"/>
                <a:ea typeface="+mn-ea"/>
                <a:cs typeface="+mn-cs"/>
              </a:rPr>
              <a:pPr>
                <a:spcAft>
                  <a:spcPts val="600"/>
                </a:spcAft>
              </a:pPr>
              <a:t>9</a:t>
            </a:fld>
            <a:endParaRPr lang="en-US" b="1" kern="1200" dirty="0">
              <a:solidFill>
                <a:srgbClr val="FFFFFF"/>
              </a:solidFill>
              <a:latin typeface="+mj-lt"/>
              <a:ea typeface="+mn-ea"/>
              <a:cs typeface="+mn-cs"/>
            </a:endParaRPr>
          </a:p>
        </p:txBody>
      </p:sp>
      <p:sp>
        <p:nvSpPr>
          <p:cNvPr id="7" name="TextBox 6">
            <a:hlinkClick r:id="rId6"/>
            <a:extLst>
              <a:ext uri="{FF2B5EF4-FFF2-40B4-BE49-F238E27FC236}">
                <a16:creationId xmlns:a16="http://schemas.microsoft.com/office/drawing/2014/main" id="{600A2951-F36E-4496-926A-201D2E12DE71}"/>
              </a:ext>
            </a:extLst>
          </p:cNvPr>
          <p:cNvSpPr txBox="1"/>
          <p:nvPr/>
        </p:nvSpPr>
        <p:spPr>
          <a:xfrm>
            <a:off x="8375312" y="1741743"/>
            <a:ext cx="2634194" cy="1015663"/>
          </a:xfrm>
          <a:prstGeom prst="rect">
            <a:avLst/>
          </a:prstGeom>
          <a:noFill/>
        </p:spPr>
        <p:txBody>
          <a:bodyPr wrap="square" rtlCol="0">
            <a:spAutoFit/>
          </a:bodyPr>
          <a:lstStyle/>
          <a:p>
            <a:pPr marL="285750" indent="-285750">
              <a:buFont typeface="Arial" panose="020B0604020202020204" pitchFamily="34" charset="0"/>
              <a:buChar char="•"/>
            </a:pPr>
            <a:r>
              <a:rPr lang="en-US" sz="3000" b="1" dirty="0">
                <a:latin typeface="+mj-lt"/>
                <a:hlinkClick r:id="rId7">
                  <a:extLst>
                    <a:ext uri="{A12FA001-AC4F-418D-AE19-62706E023703}">
                      <ahyp:hlinkClr xmlns:ahyp="http://schemas.microsoft.com/office/drawing/2018/hyperlinkcolor" val="tx"/>
                    </a:ext>
                  </a:extLst>
                </a:hlinkClick>
              </a:rPr>
              <a:t>College Catalog</a:t>
            </a:r>
            <a:endParaRPr lang="en-US" sz="3000" b="1" dirty="0">
              <a:latin typeface="+mj-lt"/>
            </a:endParaRPr>
          </a:p>
        </p:txBody>
      </p:sp>
      <p:sp>
        <p:nvSpPr>
          <p:cNvPr id="3" name="TextBox 2">
            <a:hlinkClick r:id="rId8"/>
            <a:extLst>
              <a:ext uri="{FF2B5EF4-FFF2-40B4-BE49-F238E27FC236}">
                <a16:creationId xmlns:a16="http://schemas.microsoft.com/office/drawing/2014/main" id="{F8257BCC-53E5-43EA-8FF2-E51269B51EB8}"/>
              </a:ext>
            </a:extLst>
          </p:cNvPr>
          <p:cNvSpPr txBox="1"/>
          <p:nvPr/>
        </p:nvSpPr>
        <p:spPr>
          <a:xfrm>
            <a:off x="8375312" y="3360243"/>
            <a:ext cx="2675170" cy="1015663"/>
          </a:xfrm>
          <a:prstGeom prst="rect">
            <a:avLst/>
          </a:prstGeom>
          <a:noFill/>
        </p:spPr>
        <p:txBody>
          <a:bodyPr wrap="square" rtlCol="0">
            <a:spAutoFit/>
          </a:bodyPr>
          <a:lstStyle/>
          <a:p>
            <a:pPr marL="285750" indent="-285750">
              <a:buFont typeface="Arial" panose="020B0604020202020204" pitchFamily="34" charset="0"/>
              <a:buChar char="•"/>
            </a:pPr>
            <a:r>
              <a:rPr lang="en-US" sz="3000" b="1" u="sng" dirty="0">
                <a:latin typeface="+mj-lt"/>
                <a:hlinkClick r:id="rId9">
                  <a:extLst>
                    <a:ext uri="{A12FA001-AC4F-418D-AE19-62706E023703}">
                      <ahyp:hlinkClr xmlns:ahyp="http://schemas.microsoft.com/office/drawing/2018/hyperlinkcolor" val="tx"/>
                    </a:ext>
                  </a:extLst>
                </a:hlinkClick>
              </a:rPr>
              <a:t>Student</a:t>
            </a:r>
            <a:r>
              <a:rPr lang="en-US" sz="3000" b="1" u="sng" dirty="0">
                <a:latin typeface="+mj-lt"/>
              </a:rPr>
              <a:t> Handbook </a:t>
            </a:r>
          </a:p>
        </p:txBody>
      </p:sp>
    </p:spTree>
    <p:extLst>
      <p:ext uri="{BB962C8B-B14F-4D97-AF65-F5344CB8AC3E}">
        <p14:creationId xmlns:p14="http://schemas.microsoft.com/office/powerpoint/2010/main" val="74816425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Wood Type">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Wood Type">
      <a:majorFont>
        <a:latin typeface="Georgia" panose="02040502050405020303"/>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Trebuchet MS" panose="020B0603020202020204"/>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C6AE0645-98FF-411B-B0E9-59ABD78A0CC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952</TotalTime>
  <Words>967</Words>
  <Application>Microsoft Office PowerPoint</Application>
  <PresentationFormat>Widescreen</PresentationFormat>
  <Paragraphs>118</Paragraphs>
  <Slides>18</Slides>
  <Notes>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18</vt:i4>
      </vt:variant>
    </vt:vector>
  </HeadingPairs>
  <TitlesOfParts>
    <vt:vector size="25" baseType="lpstr">
      <vt:lpstr>Arial</vt:lpstr>
      <vt:lpstr>Calibri</vt:lpstr>
      <vt:lpstr>Georgia</vt:lpstr>
      <vt:lpstr>Rockwell Extra Bold</vt:lpstr>
      <vt:lpstr>Trebuchet MS</vt:lpstr>
      <vt:lpstr>Wingdings</vt:lpstr>
      <vt:lpstr>Wood Type</vt:lpstr>
      <vt:lpstr>Online Student Orientation </vt:lpstr>
      <vt:lpstr>Our Missions</vt:lpstr>
      <vt:lpstr>COVID-19 Updates</vt:lpstr>
      <vt:lpstr>Faculty, Staff &amp; Administrators</vt:lpstr>
      <vt:lpstr>Student IDs</vt:lpstr>
      <vt:lpstr>Student Parking</vt:lpstr>
      <vt:lpstr>Programs </vt:lpstr>
      <vt:lpstr>Tuition and Fees  Academic Excellence Fee:  The academic excellence fee promotes academic excellence at the College by enhancing institutional programs. The fee is charged at $6 per credit hour, not to exceed $72.   Student Services Fee:  The student services fee covers services that benefit the student and are complementary to, but not part of, instructional programs. The fee is currently charged at $6 per credit hour. Not to exceed $72 per semester.  </vt:lpstr>
      <vt:lpstr>Policy Overview</vt:lpstr>
      <vt:lpstr>Academic POLICIES</vt:lpstr>
      <vt:lpstr>Student affairs policies</vt:lpstr>
      <vt:lpstr>Student Technology</vt:lpstr>
      <vt:lpstr>Campus Café’ (Student Information System)</vt:lpstr>
      <vt:lpstr>CANVAS</vt:lpstr>
      <vt:lpstr>Cengage</vt:lpstr>
      <vt:lpstr>Job Placement Form </vt:lpstr>
      <vt:lpstr>Accredited by: Council On Occupational Education</vt:lpstr>
      <vt:lpstr>Next Steps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Online Student Orientation</dc:title>
  <dc:creator>Kiedra Williams</dc:creator>
  <cp:lastModifiedBy>Jada Boudoin</cp:lastModifiedBy>
  <cp:revision>30</cp:revision>
  <dcterms:created xsi:type="dcterms:W3CDTF">2020-08-05T00:23:27Z</dcterms:created>
  <dcterms:modified xsi:type="dcterms:W3CDTF">2022-03-24T21:08:11Z</dcterms:modified>
</cp:coreProperties>
</file>